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4"/>
  </p:notesMasterIdLst>
  <p:sldIdLst>
    <p:sldId id="256" r:id="rId2"/>
    <p:sldId id="335" r:id="rId3"/>
    <p:sldId id="336" r:id="rId4"/>
    <p:sldId id="337" r:id="rId5"/>
    <p:sldId id="338" r:id="rId6"/>
    <p:sldId id="339" r:id="rId7"/>
    <p:sldId id="340" r:id="rId8"/>
    <p:sldId id="341" r:id="rId9"/>
    <p:sldId id="342" r:id="rId10"/>
    <p:sldId id="317" r:id="rId11"/>
    <p:sldId id="319" r:id="rId12"/>
    <p:sldId id="321" r:id="rId13"/>
    <p:sldId id="322" r:id="rId14"/>
    <p:sldId id="323" r:id="rId15"/>
    <p:sldId id="325" r:id="rId16"/>
    <p:sldId id="343" r:id="rId17"/>
    <p:sldId id="359" r:id="rId18"/>
    <p:sldId id="344" r:id="rId19"/>
    <p:sldId id="345" r:id="rId20"/>
    <p:sldId id="346" r:id="rId21"/>
    <p:sldId id="360"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8" r:id="rId51"/>
    <p:sldId id="379" r:id="rId52"/>
    <p:sldId id="380" r:id="rId53"/>
    <p:sldId id="381" r:id="rId54"/>
    <p:sldId id="382" r:id="rId55"/>
    <p:sldId id="383" r:id="rId56"/>
    <p:sldId id="384" r:id="rId57"/>
    <p:sldId id="385" r:id="rId58"/>
    <p:sldId id="386" r:id="rId59"/>
    <p:sldId id="387" r:id="rId60"/>
    <p:sldId id="388" r:id="rId61"/>
    <p:sldId id="389" r:id="rId62"/>
    <p:sldId id="390" r:id="rId63"/>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01" autoAdjust="0"/>
  </p:normalViewPr>
  <p:slideViewPr>
    <p:cSldViewPr snapToGrid="0">
      <p:cViewPr varScale="1">
        <p:scale>
          <a:sx n="64" d="100"/>
          <a:sy n="64" d="100"/>
        </p:scale>
        <p:origin x="78" y="8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333.61829" units="1/cm"/>
          <inkml:channelProperty channel="Y" name="resolution" value="1777.91638" units="1/cm"/>
          <inkml:channelProperty channel="F" name="resolution" value="0.00051" units="1/dev"/>
          <inkml:channelProperty channel="T" name="resolution" value="1" units="1/dev"/>
        </inkml:channelProperties>
      </inkml:inkSource>
      <inkml:timestamp xml:id="ts0" timeString="2019-11-07T14:46:34.552"/>
    </inkml:context>
    <inkml:brush xml:id="br0">
      <inkml:brushProperty name="width" value="0.05292" units="cm"/>
      <inkml:brushProperty name="height" value="0.05292" units="cm"/>
    </inkml:brush>
  </inkml:definitions>
  <inkml:trace contextRef="#ctx0" brushRef="#br0">16344 5641 30 0,'0'0'22'16,"5"10"-8"-16,-8 2-26 16,3-12-6-16,0 0-3 15,-25 5 7-15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333.61829" units="1/cm"/>
          <inkml:channelProperty channel="Y" name="resolution" value="1777.91638" units="1/cm"/>
          <inkml:channelProperty channel="F" name="resolution" value="0.00051" units="1/dev"/>
          <inkml:channelProperty channel="T" name="resolution" value="1" units="1/dev"/>
        </inkml:channelProperties>
      </inkml:inkSource>
      <inkml:timestamp xml:id="ts0" timeString="2019-11-12T14:54:44.749"/>
    </inkml:context>
    <inkml:brush xml:id="br0">
      <inkml:brushProperty name="width" value="0.05292" units="cm"/>
      <inkml:brushProperty name="height" value="0.05292" units="cm"/>
      <inkml:brushProperty name="color" value="#FF0000"/>
    </inkml:brush>
  </inkml:definitions>
  <inkml:trace contextRef="#ctx0" brushRef="#br0">8698 14206 14 0,'13'3'25'0,"2"-6"-4"16,7 3-2-16,6 0-3 15,3-4-2-15,7 4-2 16,-5 0-3 0,1 0-2-16,-5 0 0 15,-2 4-1-15,-11-4-1 16,0 0 1-16,-16 0 0 15,11 3 0-15,-11-3-1 16,0 0 0-16,0 0-2 16,0 0-2-16,0 0-9 15,0 0-30-15,0 0-1 0,0 0 0 16,-14-7-1-16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89062-E051-4BCA-AA8C-6B3C1D6CCA96}" type="datetimeFigureOut">
              <a:rPr lang="el-GR" smtClean="0"/>
              <a:t>31/5/2020</a:t>
            </a:fld>
            <a:endParaRPr lang="el-G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50A59-FFED-41A9-BB35-C17ACF6B62EB}" type="slidenum">
              <a:rPr lang="el-GR" smtClean="0"/>
              <a:t>‹#›</a:t>
            </a:fld>
            <a:endParaRPr lang="el-GR"/>
          </a:p>
        </p:txBody>
      </p:sp>
    </p:spTree>
    <p:extLst>
      <p:ext uri="{BB962C8B-B14F-4D97-AF65-F5344CB8AC3E}">
        <p14:creationId xmlns:p14="http://schemas.microsoft.com/office/powerpoint/2010/main" val="239656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t>1</a:t>
            </a:fld>
            <a:endParaRPr lang="el-GR"/>
          </a:p>
        </p:txBody>
      </p:sp>
    </p:spTree>
    <p:extLst>
      <p:ext uri="{BB962C8B-B14F-4D97-AF65-F5344CB8AC3E}">
        <p14:creationId xmlns:p14="http://schemas.microsoft.com/office/powerpoint/2010/main" val="3809370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29</a:t>
            </a:fld>
            <a:endParaRPr lang="el-GR">
              <a:solidFill>
                <a:prstClr val="black"/>
              </a:solidFill>
            </a:endParaRPr>
          </a:p>
        </p:txBody>
      </p:sp>
    </p:spTree>
    <p:extLst>
      <p:ext uri="{BB962C8B-B14F-4D97-AF65-F5344CB8AC3E}">
        <p14:creationId xmlns:p14="http://schemas.microsoft.com/office/powerpoint/2010/main" val="2395147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30</a:t>
            </a:fld>
            <a:endParaRPr lang="el-GR">
              <a:solidFill>
                <a:prstClr val="black"/>
              </a:solidFill>
            </a:endParaRPr>
          </a:p>
        </p:txBody>
      </p:sp>
    </p:spTree>
    <p:extLst>
      <p:ext uri="{BB962C8B-B14F-4D97-AF65-F5344CB8AC3E}">
        <p14:creationId xmlns:p14="http://schemas.microsoft.com/office/powerpoint/2010/main" val="1045529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31</a:t>
            </a:fld>
            <a:endParaRPr lang="el-GR">
              <a:solidFill>
                <a:prstClr val="black"/>
              </a:solidFill>
            </a:endParaRPr>
          </a:p>
        </p:txBody>
      </p:sp>
    </p:spTree>
    <p:extLst>
      <p:ext uri="{BB962C8B-B14F-4D97-AF65-F5344CB8AC3E}">
        <p14:creationId xmlns:p14="http://schemas.microsoft.com/office/powerpoint/2010/main" val="150306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32</a:t>
            </a:fld>
            <a:endParaRPr lang="el-GR">
              <a:solidFill>
                <a:prstClr val="black"/>
              </a:solidFill>
            </a:endParaRPr>
          </a:p>
        </p:txBody>
      </p:sp>
    </p:spTree>
    <p:extLst>
      <p:ext uri="{BB962C8B-B14F-4D97-AF65-F5344CB8AC3E}">
        <p14:creationId xmlns:p14="http://schemas.microsoft.com/office/powerpoint/2010/main" val="254923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33</a:t>
            </a:fld>
            <a:endParaRPr lang="el-GR">
              <a:solidFill>
                <a:prstClr val="black"/>
              </a:solidFill>
            </a:endParaRPr>
          </a:p>
        </p:txBody>
      </p:sp>
    </p:spTree>
    <p:extLst>
      <p:ext uri="{BB962C8B-B14F-4D97-AF65-F5344CB8AC3E}">
        <p14:creationId xmlns:p14="http://schemas.microsoft.com/office/powerpoint/2010/main" val="4172361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34</a:t>
            </a:fld>
            <a:endParaRPr lang="el-GR">
              <a:solidFill>
                <a:prstClr val="black"/>
              </a:solidFill>
            </a:endParaRPr>
          </a:p>
        </p:txBody>
      </p:sp>
    </p:spTree>
    <p:extLst>
      <p:ext uri="{BB962C8B-B14F-4D97-AF65-F5344CB8AC3E}">
        <p14:creationId xmlns:p14="http://schemas.microsoft.com/office/powerpoint/2010/main" val="2363472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35</a:t>
            </a:fld>
            <a:endParaRPr lang="el-GR">
              <a:solidFill>
                <a:prstClr val="black"/>
              </a:solidFill>
            </a:endParaRPr>
          </a:p>
        </p:txBody>
      </p:sp>
    </p:spTree>
    <p:extLst>
      <p:ext uri="{BB962C8B-B14F-4D97-AF65-F5344CB8AC3E}">
        <p14:creationId xmlns:p14="http://schemas.microsoft.com/office/powerpoint/2010/main" val="964176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36</a:t>
            </a:fld>
            <a:endParaRPr lang="el-GR">
              <a:solidFill>
                <a:prstClr val="black"/>
              </a:solidFill>
            </a:endParaRPr>
          </a:p>
        </p:txBody>
      </p:sp>
    </p:spTree>
    <p:extLst>
      <p:ext uri="{BB962C8B-B14F-4D97-AF65-F5344CB8AC3E}">
        <p14:creationId xmlns:p14="http://schemas.microsoft.com/office/powerpoint/2010/main" val="291018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37</a:t>
            </a:fld>
            <a:endParaRPr lang="el-GR">
              <a:solidFill>
                <a:prstClr val="black"/>
              </a:solidFill>
            </a:endParaRPr>
          </a:p>
        </p:txBody>
      </p:sp>
    </p:spTree>
    <p:extLst>
      <p:ext uri="{BB962C8B-B14F-4D97-AF65-F5344CB8AC3E}">
        <p14:creationId xmlns:p14="http://schemas.microsoft.com/office/powerpoint/2010/main" val="359653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38</a:t>
            </a:fld>
            <a:endParaRPr lang="el-GR">
              <a:solidFill>
                <a:prstClr val="black"/>
              </a:solidFill>
            </a:endParaRPr>
          </a:p>
        </p:txBody>
      </p:sp>
    </p:spTree>
    <p:extLst>
      <p:ext uri="{BB962C8B-B14F-4D97-AF65-F5344CB8AC3E}">
        <p14:creationId xmlns:p14="http://schemas.microsoft.com/office/powerpoint/2010/main" val="112779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8</a:t>
            </a:fld>
            <a:endParaRPr lang="el-GR">
              <a:solidFill>
                <a:prstClr val="black"/>
              </a:solidFill>
            </a:endParaRPr>
          </a:p>
        </p:txBody>
      </p:sp>
    </p:spTree>
    <p:extLst>
      <p:ext uri="{BB962C8B-B14F-4D97-AF65-F5344CB8AC3E}">
        <p14:creationId xmlns:p14="http://schemas.microsoft.com/office/powerpoint/2010/main" val="954322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39</a:t>
            </a:fld>
            <a:endParaRPr lang="el-GR">
              <a:solidFill>
                <a:prstClr val="black"/>
              </a:solidFill>
            </a:endParaRPr>
          </a:p>
        </p:txBody>
      </p:sp>
    </p:spTree>
    <p:extLst>
      <p:ext uri="{BB962C8B-B14F-4D97-AF65-F5344CB8AC3E}">
        <p14:creationId xmlns:p14="http://schemas.microsoft.com/office/powerpoint/2010/main" val="3183920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40</a:t>
            </a:fld>
            <a:endParaRPr lang="el-GR">
              <a:solidFill>
                <a:prstClr val="black"/>
              </a:solidFill>
            </a:endParaRPr>
          </a:p>
        </p:txBody>
      </p:sp>
    </p:spTree>
    <p:extLst>
      <p:ext uri="{BB962C8B-B14F-4D97-AF65-F5344CB8AC3E}">
        <p14:creationId xmlns:p14="http://schemas.microsoft.com/office/powerpoint/2010/main" val="159487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41</a:t>
            </a:fld>
            <a:endParaRPr lang="el-GR">
              <a:solidFill>
                <a:prstClr val="black"/>
              </a:solidFill>
            </a:endParaRPr>
          </a:p>
        </p:txBody>
      </p:sp>
    </p:spTree>
    <p:extLst>
      <p:ext uri="{BB962C8B-B14F-4D97-AF65-F5344CB8AC3E}">
        <p14:creationId xmlns:p14="http://schemas.microsoft.com/office/powerpoint/2010/main" val="360410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42</a:t>
            </a:fld>
            <a:endParaRPr lang="el-GR">
              <a:solidFill>
                <a:prstClr val="black"/>
              </a:solidFill>
            </a:endParaRPr>
          </a:p>
        </p:txBody>
      </p:sp>
    </p:spTree>
    <p:extLst>
      <p:ext uri="{BB962C8B-B14F-4D97-AF65-F5344CB8AC3E}">
        <p14:creationId xmlns:p14="http://schemas.microsoft.com/office/powerpoint/2010/main" val="353546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22</a:t>
            </a:fld>
            <a:endParaRPr lang="el-GR">
              <a:solidFill>
                <a:prstClr val="black"/>
              </a:solidFill>
            </a:endParaRPr>
          </a:p>
        </p:txBody>
      </p:sp>
    </p:spTree>
    <p:extLst>
      <p:ext uri="{BB962C8B-B14F-4D97-AF65-F5344CB8AC3E}">
        <p14:creationId xmlns:p14="http://schemas.microsoft.com/office/powerpoint/2010/main" val="328125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23</a:t>
            </a:fld>
            <a:endParaRPr lang="el-GR">
              <a:solidFill>
                <a:prstClr val="black"/>
              </a:solidFill>
            </a:endParaRPr>
          </a:p>
        </p:txBody>
      </p:sp>
    </p:spTree>
    <p:extLst>
      <p:ext uri="{BB962C8B-B14F-4D97-AF65-F5344CB8AC3E}">
        <p14:creationId xmlns:p14="http://schemas.microsoft.com/office/powerpoint/2010/main" val="353819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24</a:t>
            </a:fld>
            <a:endParaRPr lang="el-GR">
              <a:solidFill>
                <a:prstClr val="black"/>
              </a:solidFill>
            </a:endParaRPr>
          </a:p>
        </p:txBody>
      </p:sp>
    </p:spTree>
    <p:extLst>
      <p:ext uri="{BB962C8B-B14F-4D97-AF65-F5344CB8AC3E}">
        <p14:creationId xmlns:p14="http://schemas.microsoft.com/office/powerpoint/2010/main" val="406307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25</a:t>
            </a:fld>
            <a:endParaRPr lang="el-GR">
              <a:solidFill>
                <a:prstClr val="black"/>
              </a:solidFill>
            </a:endParaRPr>
          </a:p>
        </p:txBody>
      </p:sp>
    </p:spTree>
    <p:extLst>
      <p:ext uri="{BB962C8B-B14F-4D97-AF65-F5344CB8AC3E}">
        <p14:creationId xmlns:p14="http://schemas.microsoft.com/office/powerpoint/2010/main" val="286037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26</a:t>
            </a:fld>
            <a:endParaRPr lang="el-GR">
              <a:solidFill>
                <a:prstClr val="black"/>
              </a:solidFill>
            </a:endParaRPr>
          </a:p>
        </p:txBody>
      </p:sp>
    </p:spTree>
    <p:extLst>
      <p:ext uri="{BB962C8B-B14F-4D97-AF65-F5344CB8AC3E}">
        <p14:creationId xmlns:p14="http://schemas.microsoft.com/office/powerpoint/2010/main" val="125001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27</a:t>
            </a:fld>
            <a:endParaRPr lang="el-GR">
              <a:solidFill>
                <a:prstClr val="black"/>
              </a:solidFill>
            </a:endParaRPr>
          </a:p>
        </p:txBody>
      </p:sp>
    </p:spTree>
    <p:extLst>
      <p:ext uri="{BB962C8B-B14F-4D97-AF65-F5344CB8AC3E}">
        <p14:creationId xmlns:p14="http://schemas.microsoft.com/office/powerpoint/2010/main" val="312908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a:p>
        </p:txBody>
      </p:sp>
      <p:sp>
        <p:nvSpPr>
          <p:cNvPr id="4" name="Slide Number Placeholder 3"/>
          <p:cNvSpPr>
            <a:spLocks noGrp="1"/>
          </p:cNvSpPr>
          <p:nvPr>
            <p:ph type="sldNum" sz="quarter" idx="10"/>
          </p:nvPr>
        </p:nvSpPr>
        <p:spPr/>
        <p:txBody>
          <a:bodyPr/>
          <a:lstStyle/>
          <a:p>
            <a:fld id="{15650A59-FFED-41A9-BB35-C17ACF6B62EB}" type="slidenum">
              <a:rPr lang="el-GR" smtClean="0">
                <a:solidFill>
                  <a:prstClr val="black"/>
                </a:solidFill>
              </a:rPr>
              <a:pPr/>
              <a:t>28</a:t>
            </a:fld>
            <a:endParaRPr lang="el-GR">
              <a:solidFill>
                <a:prstClr val="black"/>
              </a:solidFill>
            </a:endParaRPr>
          </a:p>
        </p:txBody>
      </p:sp>
    </p:spTree>
    <p:extLst>
      <p:ext uri="{BB962C8B-B14F-4D97-AF65-F5344CB8AC3E}">
        <p14:creationId xmlns:p14="http://schemas.microsoft.com/office/powerpoint/2010/main" val="2156329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41B110-FDA8-42CB-9F35-A5A5965B24FE}" type="datetimeFigureOut">
              <a:rPr lang="el-GR" smtClean="0"/>
              <a:t>31/5/2020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ACA466-1C90-4190-8E16-75752F0D9C57}" type="slidenum">
              <a:rPr lang="el-GR" smtClean="0"/>
              <a:t>‹#›</a:t>
            </a:fld>
            <a:endParaRPr lang="el-G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77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41B110-FDA8-42CB-9F35-A5A5965B24FE}" type="datetimeFigureOut">
              <a:rPr lang="el-GR" smtClean="0"/>
              <a:t>31/5/2020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253024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41B110-FDA8-42CB-9F35-A5A5965B24FE}" type="datetimeFigureOut">
              <a:rPr lang="el-GR" smtClean="0"/>
              <a:t>31/5/2020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83432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41B110-FDA8-42CB-9F35-A5A5965B24FE}" type="datetimeFigureOut">
              <a:rPr lang="el-GR" smtClean="0"/>
              <a:t>31/5/2020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1512445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41B110-FDA8-42CB-9F35-A5A5965B24FE}" type="datetimeFigureOut">
              <a:rPr lang="el-GR" smtClean="0"/>
              <a:t>31/5/2020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ACA466-1C90-4190-8E16-75752F0D9C57}" type="slidenum">
              <a:rPr lang="el-GR" smtClean="0"/>
              <a:t>‹#›</a:t>
            </a:fld>
            <a:endParaRPr lang="el-G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24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41B110-FDA8-42CB-9F35-A5A5965B24FE}" type="datetimeFigureOut">
              <a:rPr lang="el-GR" smtClean="0"/>
              <a:t>31/5/2020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1237918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41B110-FDA8-42CB-9F35-A5A5965B24FE}" type="datetimeFigureOut">
              <a:rPr lang="el-GR" smtClean="0"/>
              <a:t>31/5/2020</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388193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41B110-FDA8-42CB-9F35-A5A5965B24FE}" type="datetimeFigureOut">
              <a:rPr lang="el-GR" smtClean="0"/>
              <a:t>31/5/2020</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2548654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41B110-FDA8-42CB-9F35-A5A5965B24FE}" type="datetimeFigureOut">
              <a:rPr lang="el-GR" smtClean="0"/>
              <a:t>31/5/2020</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188543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941B110-FDA8-42CB-9F35-A5A5965B24FE}" type="datetimeFigureOut">
              <a:rPr lang="el-GR" smtClean="0"/>
              <a:t>31/5/2020</a:t>
            </a:fld>
            <a:endParaRPr lang="el-G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ACA466-1C90-4190-8E16-75752F0D9C57}" type="slidenum">
              <a:rPr lang="el-GR" smtClean="0"/>
              <a:t>‹#›</a:t>
            </a:fld>
            <a:endParaRPr lang="el-GR"/>
          </a:p>
        </p:txBody>
      </p:sp>
    </p:spTree>
    <p:extLst>
      <p:ext uri="{BB962C8B-B14F-4D97-AF65-F5344CB8AC3E}">
        <p14:creationId xmlns:p14="http://schemas.microsoft.com/office/powerpoint/2010/main" val="119948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41B110-FDA8-42CB-9F35-A5A5965B24FE}" type="datetimeFigureOut">
              <a:rPr lang="el-GR" smtClean="0"/>
              <a:t>31/5/2020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ACA466-1C90-4190-8E16-75752F0D9C57}" type="slidenum">
              <a:rPr lang="el-GR" smtClean="0"/>
              <a:t>‹#›</a:t>
            </a:fld>
            <a:endParaRPr lang="el-GR"/>
          </a:p>
        </p:txBody>
      </p:sp>
    </p:spTree>
    <p:extLst>
      <p:ext uri="{BB962C8B-B14F-4D97-AF65-F5344CB8AC3E}">
        <p14:creationId xmlns:p14="http://schemas.microsoft.com/office/powerpoint/2010/main" val="84912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3941B110-FDA8-42CB-9F35-A5A5965B24FE}" type="datetimeFigureOut">
              <a:rPr lang="el-GR" smtClean="0"/>
              <a:t>31/5/2020</a:t>
            </a:fld>
            <a:endParaRPr lang="el-G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97ACA466-1C90-4190-8E16-75752F0D9C57}" type="slidenum">
              <a:rPr lang="el-GR" smtClean="0"/>
              <a:t>‹#›</a:t>
            </a:fld>
            <a:endParaRPr lang="el-G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14386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0.png"/><Relationship Id="rId7"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3.png"/><Relationship Id="rId10" Type="http://schemas.openxmlformats.org/officeDocument/2006/relationships/image" Target="../media/image11.png"/><Relationship Id="rId9"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NULL"/><Relationship Id="rId18" Type="http://schemas.openxmlformats.org/officeDocument/2006/relationships/image" Target="../media/image16.png"/><Relationship Id="rId3" Type="http://schemas.openxmlformats.org/officeDocument/2006/relationships/image" Target="NULL"/><Relationship Id="rId21" Type="http://schemas.openxmlformats.org/officeDocument/2006/relationships/image" Target="../media/image15.emf"/><Relationship Id="rId7" Type="http://schemas.openxmlformats.org/officeDocument/2006/relationships/image" Target="../media/image90.png"/><Relationship Id="rId12" Type="http://schemas.openxmlformats.org/officeDocument/2006/relationships/image" Target="NULL"/><Relationship Id="rId17" Type="http://schemas.openxmlformats.org/officeDocument/2006/relationships/image" Target="../media/image150.png"/><Relationship Id="rId2" Type="http://schemas.openxmlformats.org/officeDocument/2006/relationships/image" Target="../media/image14.png"/><Relationship Id="rId16" Type="http://schemas.openxmlformats.org/officeDocument/2006/relationships/image" Target="../media/image140.png"/><Relationship Id="rId20"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15.png"/><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120.png"/><Relationship Id="rId19" Type="http://schemas.openxmlformats.org/officeDocument/2006/relationships/image" Target="../media/image21.png"/><Relationship Id="rId4" Type="http://schemas.openxmlformats.org/officeDocument/2006/relationships/image" Target="NULL"/><Relationship Id="rId9" Type="http://schemas.openxmlformats.org/officeDocument/2006/relationships/image" Target="../media/image110.png"/><Relationship Id="rId1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NULL"/><Relationship Id="rId4" Type="http://schemas.openxmlformats.org/officeDocument/2006/relationships/image" Target="../media/image30.png"/><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4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NULL"/><Relationship Id="rId4" Type="http://schemas.openxmlformats.org/officeDocument/2006/relationships/image" Target="../media/image42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490.png"/><Relationship Id="rId4" Type="http://schemas.openxmlformats.org/officeDocument/2006/relationships/image" Target="../media/image49.png"/><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922602"/>
            <a:ext cx="7543800" cy="733806"/>
          </a:xfrm>
        </p:spPr>
        <p:txBody>
          <a:bodyPr>
            <a:normAutofit fontScale="90000"/>
          </a:bodyPr>
          <a:lstStyle/>
          <a:p>
            <a:pPr algn="ctr"/>
            <a:r>
              <a:rPr lang="el-GR" sz="4500" dirty="0" smtClean="0"/>
              <a:t>Επεξεργασία Σήματος</a:t>
            </a:r>
            <a:br>
              <a:rPr lang="el-GR" sz="4500" dirty="0" smtClean="0"/>
            </a:br>
            <a:r>
              <a:rPr lang="el-GR" sz="4500" dirty="0" smtClean="0"/>
              <a:t>Διακριτού Χρόνου</a:t>
            </a:r>
            <a:endParaRPr lang="el-GR" sz="4500" dirty="0"/>
          </a:p>
        </p:txBody>
      </p:sp>
      <p:sp>
        <p:nvSpPr>
          <p:cNvPr id="3" name="Subtitle 2"/>
          <p:cNvSpPr>
            <a:spLocks noGrp="1"/>
          </p:cNvSpPr>
          <p:nvPr>
            <p:ph type="subTitle" idx="1"/>
          </p:nvPr>
        </p:nvSpPr>
        <p:spPr>
          <a:xfrm>
            <a:off x="822960" y="1961804"/>
            <a:ext cx="7543800" cy="3371850"/>
          </a:xfrm>
        </p:spPr>
        <p:txBody>
          <a:bodyPr/>
          <a:lstStyle/>
          <a:p>
            <a:endParaRPr lang="en-US" dirty="0"/>
          </a:p>
          <a:p>
            <a:endParaRPr lang="en-US" dirty="0" smtClean="0"/>
          </a:p>
          <a:p>
            <a:endParaRPr lang="en-US" dirty="0"/>
          </a:p>
          <a:p>
            <a:endParaRPr lang="el-GR" dirty="0"/>
          </a:p>
        </p:txBody>
      </p:sp>
      <p:sp>
        <p:nvSpPr>
          <p:cNvPr id="4" name="Rectangle 3"/>
          <p:cNvSpPr/>
          <p:nvPr/>
        </p:nvSpPr>
        <p:spPr>
          <a:xfrm>
            <a:off x="0" y="24418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p>
        </p:txBody>
      </p:sp>
      <p:sp>
        <p:nvSpPr>
          <p:cNvPr id="5" name="Rectangle 4"/>
          <p:cNvSpPr/>
          <p:nvPr/>
        </p:nvSpPr>
        <p:spPr>
          <a:xfrm>
            <a:off x="0" y="6579018"/>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p>
        </p:txBody>
      </p:sp>
      <p:sp>
        <p:nvSpPr>
          <p:cNvPr id="6" name="TextBox 5"/>
          <p:cNvSpPr txBox="1"/>
          <p:nvPr/>
        </p:nvSpPr>
        <p:spPr>
          <a:xfrm>
            <a:off x="822960" y="3607725"/>
            <a:ext cx="7107382" cy="1061829"/>
          </a:xfrm>
          <a:prstGeom prst="rect">
            <a:avLst/>
          </a:prstGeom>
          <a:noFill/>
        </p:spPr>
        <p:txBody>
          <a:bodyPr wrap="square" rtlCol="0">
            <a:spAutoFit/>
          </a:bodyPr>
          <a:lstStyle/>
          <a:p>
            <a:pPr marL="214313" indent="-214313">
              <a:buFont typeface="Arial" panose="020B0604020202020204" pitchFamily="34" charset="0"/>
              <a:buChar char="•"/>
            </a:pPr>
            <a:endParaRPr lang="en-US" sz="2100" dirty="0"/>
          </a:p>
          <a:p>
            <a:pPr marL="214313" indent="-214313">
              <a:buFont typeface="Arial" panose="020B0604020202020204" pitchFamily="34" charset="0"/>
              <a:buChar char="•"/>
            </a:pPr>
            <a:r>
              <a:rPr lang="el-GR" sz="2100" dirty="0" smtClean="0"/>
              <a:t>ΓΧΑ συστήματα στο χώρο του Ζ</a:t>
            </a:r>
          </a:p>
          <a:p>
            <a:pPr marL="214313" indent="-214313">
              <a:buFont typeface="Arial" panose="020B0604020202020204" pitchFamily="34" charset="0"/>
              <a:buChar char="•"/>
            </a:pPr>
            <a:endParaRPr lang="el-GR" sz="21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0949"/>
            <a:ext cx="9144000" cy="1527463"/>
          </a:xfrm>
          <a:prstGeom prst="rect">
            <a:avLst/>
          </a:prstGeom>
          <a:ln>
            <a:noFill/>
          </a:ln>
          <a:effectLst>
            <a:softEdge rad="112500"/>
          </a:effectLst>
        </p:spPr>
      </p:pic>
    </p:spTree>
    <p:extLst>
      <p:ext uri="{BB962C8B-B14F-4D97-AF65-F5344CB8AC3E}">
        <p14:creationId xmlns:p14="http://schemas.microsoft.com/office/powerpoint/2010/main" val="4085293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106737"/>
              </a:xfrm>
            </p:spPr>
            <p:txBody>
              <a:bodyPr>
                <a:normAutofit/>
              </a:bodyPr>
              <a:lstStyle/>
              <a:p>
                <a:pPr>
                  <a:buClrTx/>
                  <a:buSzPct val="120000"/>
                  <a:buFont typeface="Arial" panose="020B0604020202020204" pitchFamily="34" charset="0"/>
                  <a:buChar char="•"/>
                </a:pPr>
                <a:r>
                  <a:rPr lang="el-GR" dirty="0"/>
                  <a:t> </a:t>
                </a:r>
                <a:r>
                  <a:rPr lang="el-GR" b="1" dirty="0" smtClean="0"/>
                  <a:t>ΓΧΑ </a:t>
                </a:r>
                <a:r>
                  <a:rPr lang="el-GR" b="1" dirty="0"/>
                  <a:t>Συστήματα στο Χώρο του Ζ – Εξισώσεις διαφορών</a:t>
                </a:r>
              </a:p>
              <a:p>
                <a:pPr>
                  <a:buClrTx/>
                  <a:buSzPct val="120000"/>
                  <a:buFont typeface="Arial" panose="020B0604020202020204" pitchFamily="34" charset="0"/>
                  <a:buChar char="•"/>
                </a:pPr>
                <a:r>
                  <a:rPr lang="el-GR" dirty="0" smtClean="0"/>
                  <a:t> Παράδειγμα:</a:t>
                </a:r>
              </a:p>
              <a:p>
                <a:pPr>
                  <a:buClrTx/>
                  <a:buSzPct val="120000"/>
                  <a:buFont typeface="Courier New" panose="02070309020205020404" pitchFamily="49" charset="0"/>
                  <a:buChar char="o"/>
                </a:pPr>
                <a:r>
                  <a:rPr lang="el-GR" dirty="0"/>
                  <a:t> </a:t>
                </a:r>
                <a:r>
                  <a:rPr lang="el-GR" dirty="0" smtClean="0"/>
                  <a:t>Έστω το ΓΧΑ σύστημα που περιγράφεται από την εξίσωση διαφορών </a:t>
                </a:r>
                <a:br>
                  <a:rPr lang="el-GR" dirty="0" smtClean="0"/>
                </a:br>
                <a:endParaRPr lang="en-US"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l-GR"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−1</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−3</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−4]</m:t>
                      </m:r>
                    </m:oMath>
                  </m:oMathPara>
                </a14:m>
                <a:endParaRPr lang="el-GR" sz="2000" b="0" dirty="0" smtClean="0"/>
              </a:p>
              <a:p>
                <a:pPr marL="201168" lvl="1" indent="0">
                  <a:buClrTx/>
                  <a:buSzPct val="120000"/>
                  <a:buNone/>
                </a:pPr>
                <a:r>
                  <a:rPr lang="en-US" dirty="0"/>
                  <a:t> </a:t>
                </a:r>
                <a:r>
                  <a:rPr lang="el-GR" dirty="0" smtClean="0"/>
                  <a:t/>
                </a:r>
                <a:br>
                  <a:rPr lang="el-GR" dirty="0" smtClean="0"/>
                </a:br>
                <a:r>
                  <a:rPr lang="el-GR" dirty="0" smtClean="0"/>
                  <a:t> </a:t>
                </a:r>
                <a:r>
                  <a:rPr lang="el-GR" sz="2000" dirty="0" smtClean="0"/>
                  <a:t>Βρείτε τη συνάρτηση μεταφοράς του</a:t>
                </a:r>
                <a:r>
                  <a:rPr lang="en-US" sz="2000" dirty="0" smtClean="0"/>
                  <a:t>, </a:t>
                </a:r>
                <a:r>
                  <a:rPr lang="el-GR" sz="2000" dirty="0" smtClean="0"/>
                  <a:t>την κρουστική απόκριση, και σχεδιάστε</a:t>
                </a:r>
                <a:br>
                  <a:rPr lang="el-GR" sz="2000" dirty="0" smtClean="0"/>
                </a:br>
                <a:r>
                  <a:rPr lang="el-GR" sz="2000" dirty="0" smtClean="0"/>
                  <a:t> πόλους και μηδενικά, καθώς και την απόκριση πλάτους του</a:t>
                </a:r>
              </a:p>
              <a:p>
                <a:pPr lvl="1">
                  <a:buClrTx/>
                  <a:buSzPct val="120000"/>
                  <a:buFont typeface="Arial" panose="020B0604020202020204" pitchFamily="34" charset="0"/>
                  <a:buChar char="•"/>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106737"/>
              </a:xfrm>
              <a:blipFill rotWithShape="0">
                <a:blip r:embed="rId2"/>
                <a:stretch>
                  <a:fillRect l="-1973" t="-1796"/>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grpSp>
        <p:nvGrpSpPr>
          <p:cNvPr id="9" name="Group 8"/>
          <p:cNvGrpSpPr/>
          <p:nvPr/>
        </p:nvGrpSpPr>
        <p:grpSpPr>
          <a:xfrm>
            <a:off x="0" y="3743037"/>
            <a:ext cx="9144000" cy="2901950"/>
            <a:chOff x="0" y="3743037"/>
            <a:chExt cx="9144000" cy="2901950"/>
          </a:xfrm>
        </p:grpSpPr>
        <p:grpSp>
          <p:nvGrpSpPr>
            <p:cNvPr id="10" name="Group 9"/>
            <p:cNvGrpSpPr/>
            <p:nvPr/>
          </p:nvGrpSpPr>
          <p:grpSpPr>
            <a:xfrm>
              <a:off x="0" y="3807476"/>
              <a:ext cx="9144000" cy="2837511"/>
              <a:chOff x="0" y="3807476"/>
              <a:chExt cx="9144000" cy="2837511"/>
            </a:xfrm>
          </p:grpSpPr>
          <p:sp>
            <p:nvSpPr>
              <p:cNvPr id="14" name="Rectangle 13"/>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15" name="Picture 14"/>
              <p:cNvPicPr>
                <a:picLocks noChangeAspect="1"/>
              </p:cNvPicPr>
              <p:nvPr/>
            </p:nvPicPr>
            <p:blipFill>
              <a:blip r:embed="rId3"/>
              <a:stretch>
                <a:fillRect/>
              </a:stretch>
            </p:blipFill>
            <p:spPr>
              <a:xfrm>
                <a:off x="1047143" y="3807476"/>
                <a:ext cx="7039320" cy="2732044"/>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rot="16200000">
                    <a:off x="932432" y="4937369"/>
                    <a:ext cx="398699" cy="1692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100" b="0" i="1" smtClean="0">
                                  <a:latin typeface="Cambria Math" panose="02040503050406030204" pitchFamily="18" charset="0"/>
                                </a:rPr>
                              </m:ctrlPr>
                            </m:dPr>
                            <m:e>
                              <m:r>
                                <m:rPr>
                                  <m:sty m:val="p"/>
                                </m:rPr>
                                <a:rPr lang="en-US" sz="1100" b="0" i="0" smtClean="0">
                                  <a:latin typeface="Cambria Math" panose="02040503050406030204" pitchFamily="18" charset="0"/>
                                </a:rPr>
                                <m:t>H</m:t>
                              </m:r>
                              <m:d>
                                <m:dPr>
                                  <m:ctrlPr>
                                    <a:rPr lang="en-US" sz="1100" b="0" i="1" smtClean="0">
                                      <a:latin typeface="Cambria Math" panose="02040503050406030204" pitchFamily="18" charset="0"/>
                                    </a:rPr>
                                  </m:ctrlPr>
                                </m:dPr>
                                <m:e>
                                  <m:r>
                                    <m:rPr>
                                      <m:sty m:val="p"/>
                                    </m:rPr>
                                    <a:rPr lang="en-US" sz="1100" b="0" i="0" smtClean="0">
                                      <a:latin typeface="Cambria Math" panose="02040503050406030204" pitchFamily="18" charset="0"/>
                                    </a:rPr>
                                    <m:t>z</m:t>
                                  </m:r>
                                </m:e>
                              </m:d>
                            </m:e>
                          </m:d>
                        </m:oMath>
                      </m:oMathPara>
                    </a14:m>
                    <a:endParaRPr lang="el-GR" sz="1100" dirty="0"/>
                  </a:p>
                </p:txBody>
              </p:sp>
            </mc:Choice>
            <mc:Fallback xmlns="">
              <p:sp>
                <p:nvSpPr>
                  <p:cNvPr id="9" name="TextBox 8"/>
                  <p:cNvSpPr txBox="1">
                    <a:spLocks noRot="1" noChangeAspect="1" noMove="1" noResize="1" noEditPoints="1" noAdjustHandles="1" noChangeArrowheads="1" noChangeShapeType="1" noTextEdit="1"/>
                  </p:cNvSpPr>
                  <p:nvPr/>
                </p:nvSpPr>
                <p:spPr>
                  <a:xfrm rot="16200000">
                    <a:off x="932432" y="4937369"/>
                    <a:ext cx="398699" cy="169277"/>
                  </a:xfrm>
                  <a:prstGeom prst="rect">
                    <a:avLst/>
                  </a:prstGeom>
                  <a:blipFill rotWithShape="0">
                    <a:blip r:embed="rId6"/>
                    <a:stretch>
                      <a:fillRect r="-714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rot="16200000">
                    <a:off x="3384412" y="4871404"/>
                    <a:ext cx="398699" cy="1692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100" b="0" i="1" smtClean="0">
                                  <a:latin typeface="Cambria Math" panose="02040503050406030204" pitchFamily="18" charset="0"/>
                                </a:rPr>
                              </m:ctrlPr>
                            </m:dPr>
                            <m:e>
                              <m:r>
                                <m:rPr>
                                  <m:sty m:val="p"/>
                                </m:rPr>
                                <a:rPr lang="en-US" sz="1100" b="0" i="0" smtClean="0">
                                  <a:latin typeface="Cambria Math" panose="02040503050406030204" pitchFamily="18" charset="0"/>
                                </a:rPr>
                                <m:t>H</m:t>
                              </m:r>
                              <m:d>
                                <m:dPr>
                                  <m:ctrlPr>
                                    <a:rPr lang="en-US" sz="1100" b="0" i="1" smtClean="0">
                                      <a:latin typeface="Cambria Math" panose="02040503050406030204" pitchFamily="18" charset="0"/>
                                    </a:rPr>
                                  </m:ctrlPr>
                                </m:dPr>
                                <m:e>
                                  <m:r>
                                    <m:rPr>
                                      <m:sty m:val="p"/>
                                    </m:rPr>
                                    <a:rPr lang="en-US" sz="1100" b="0" i="0" smtClean="0">
                                      <a:latin typeface="Cambria Math" panose="02040503050406030204" pitchFamily="18" charset="0"/>
                                    </a:rPr>
                                    <m:t>z</m:t>
                                  </m:r>
                                </m:e>
                              </m:d>
                            </m:e>
                          </m:d>
                        </m:oMath>
                      </m:oMathPara>
                    </a14:m>
                    <a:endParaRPr lang="el-GR" sz="1100" dirty="0"/>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3384412" y="4871404"/>
                    <a:ext cx="398699" cy="169277"/>
                  </a:xfrm>
                  <a:prstGeom prst="rect">
                    <a:avLst/>
                  </a:prstGeom>
                  <a:blipFill rotWithShape="0">
                    <a:blip r:embed="rId7"/>
                    <a:stretch>
                      <a:fillRect r="-714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rot="16200000">
                    <a:off x="5599471" y="4903922"/>
                    <a:ext cx="555921" cy="191078"/>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100" b="0" i="1" smtClean="0">
                                  <a:latin typeface="Cambria Math" panose="02040503050406030204" pitchFamily="18" charset="0"/>
                                </a:rPr>
                              </m:ctrlPr>
                            </m:dPr>
                            <m:e>
                              <m:r>
                                <m:rPr>
                                  <m:sty m:val="p"/>
                                </m:rPr>
                                <a:rPr lang="en-US" sz="1100" b="0" i="0" smtClean="0">
                                  <a:latin typeface="Cambria Math" panose="02040503050406030204" pitchFamily="18" charset="0"/>
                                </a:rPr>
                                <m:t>H</m:t>
                              </m:r>
                              <m:d>
                                <m:dPr>
                                  <m:ctrlPr>
                                    <a:rPr lang="en-US" sz="1100" b="0" i="1" smtClean="0">
                                      <a:latin typeface="Cambria Math" panose="02040503050406030204" pitchFamily="18" charset="0"/>
                                    </a:rPr>
                                  </m:ctrlPr>
                                </m:dPr>
                                <m:e>
                                  <m:sSup>
                                    <m:sSupPr>
                                      <m:ctrlPr>
                                        <a:rPr lang="en-US" sz="1100" b="0" i="1" smtClean="0">
                                          <a:latin typeface="Cambria Math" panose="02040503050406030204" pitchFamily="18" charset="0"/>
                                        </a:rPr>
                                      </m:ctrlPr>
                                    </m:sSupPr>
                                    <m:e>
                                      <m:r>
                                        <m:rPr>
                                          <m:sty m:val="p"/>
                                        </m:rPr>
                                        <a:rPr lang="en-US" sz="1100" b="0" i="0" smtClean="0">
                                          <a:latin typeface="Cambria Math" panose="02040503050406030204" pitchFamily="18" charset="0"/>
                                        </a:rPr>
                                        <m:t>e</m:t>
                                      </m:r>
                                    </m:e>
                                    <m:sup>
                                      <m:r>
                                        <a:rPr lang="en-US" sz="1100" b="0" i="1" smtClean="0">
                                          <a:latin typeface="Cambria Math" panose="02040503050406030204" pitchFamily="18" charset="0"/>
                                        </a:rPr>
                                        <m:t>𝑗</m:t>
                                      </m:r>
                                      <m:r>
                                        <a:rPr lang="en-US" sz="1100" b="0" i="1" smtClean="0">
                                          <a:latin typeface="Cambria Math" panose="02040503050406030204" pitchFamily="18" charset="0"/>
                                        </a:rPr>
                                        <m:t>𝜔</m:t>
                                      </m:r>
                                    </m:sup>
                                  </m:sSup>
                                </m:e>
                              </m:d>
                            </m:e>
                          </m:d>
                        </m:oMath>
                      </m:oMathPara>
                    </a14:m>
                    <a:endParaRPr lang="el-GR" sz="1100"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5599471" y="4903922"/>
                    <a:ext cx="555921" cy="191078"/>
                  </a:xfrm>
                  <a:prstGeom prst="rect">
                    <a:avLst/>
                  </a:prstGeom>
                  <a:blipFill rotWithShape="0">
                    <a:blip r:embed="rId8"/>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a:off x="2895524" y="3822763"/>
                  <a:ext cx="411523" cy="1692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100" b="1" i="1" smtClean="0">
                                <a:latin typeface="Cambria Math" panose="02040503050406030204" pitchFamily="18" charset="0"/>
                              </a:rPr>
                            </m:ctrlPr>
                          </m:dPr>
                          <m:e>
                            <m:r>
                              <a:rPr lang="en-US" sz="1100" b="1" i="0" smtClean="0">
                                <a:latin typeface="Cambria Math" panose="02040503050406030204" pitchFamily="18" charset="0"/>
                              </a:rPr>
                              <m:t>𝐇</m:t>
                            </m:r>
                            <m:d>
                              <m:dPr>
                                <m:ctrlPr>
                                  <a:rPr lang="en-US" sz="1100" b="1" i="1" smtClean="0">
                                    <a:latin typeface="Cambria Math" panose="02040503050406030204" pitchFamily="18" charset="0"/>
                                  </a:rPr>
                                </m:ctrlPr>
                              </m:dPr>
                              <m:e>
                                <m:r>
                                  <a:rPr lang="en-US" sz="1100" b="1" i="0" smtClean="0">
                                    <a:latin typeface="Cambria Math" panose="02040503050406030204" pitchFamily="18" charset="0"/>
                                  </a:rPr>
                                  <m:t>𝐳</m:t>
                                </m:r>
                              </m:e>
                            </m:d>
                          </m:e>
                        </m:d>
                      </m:oMath>
                    </m:oMathPara>
                  </a14:m>
                  <a:endParaRPr lang="el-GR" sz="11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2895524" y="3822763"/>
                  <a:ext cx="411523" cy="169277"/>
                </a:xfrm>
                <a:prstGeom prst="rect">
                  <a:avLst/>
                </a:prstGeom>
                <a:blipFill rotWithShape="0">
                  <a:blip r:embed="rId9"/>
                  <a:stretch>
                    <a:fillRect b="-714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58468" y="3809924"/>
                  <a:ext cx="411523" cy="1692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100" b="1" i="1" smtClean="0">
                                <a:latin typeface="Cambria Math" panose="02040503050406030204" pitchFamily="18" charset="0"/>
                              </a:rPr>
                            </m:ctrlPr>
                          </m:dPr>
                          <m:e>
                            <m:r>
                              <a:rPr lang="en-US" sz="1100" b="1" i="0" smtClean="0">
                                <a:latin typeface="Cambria Math" panose="02040503050406030204" pitchFamily="18" charset="0"/>
                              </a:rPr>
                              <m:t>𝐇</m:t>
                            </m:r>
                            <m:d>
                              <m:dPr>
                                <m:ctrlPr>
                                  <a:rPr lang="en-US" sz="1100" b="1" i="1" smtClean="0">
                                    <a:latin typeface="Cambria Math" panose="02040503050406030204" pitchFamily="18" charset="0"/>
                                  </a:rPr>
                                </m:ctrlPr>
                              </m:dPr>
                              <m:e>
                                <m:r>
                                  <a:rPr lang="en-US" sz="1100" b="1" i="0" smtClean="0">
                                    <a:latin typeface="Cambria Math" panose="02040503050406030204" pitchFamily="18" charset="0"/>
                                  </a:rPr>
                                  <m:t>𝐳</m:t>
                                </m:r>
                              </m:e>
                            </m:d>
                          </m:e>
                        </m:d>
                      </m:oMath>
                    </m:oMathPara>
                  </a14:m>
                  <a:endParaRPr lang="el-GR" sz="11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58468" y="3809924"/>
                  <a:ext cx="411523" cy="169277"/>
                </a:xfrm>
                <a:prstGeom prst="rect">
                  <a:avLst/>
                </a:prstGeom>
                <a:blipFill rotWithShape="0">
                  <a:blip r:embed="rId10"/>
                  <a:stretch>
                    <a:fillRect b="-7143"/>
                  </a:stretch>
                </a:blipFill>
              </p:spPr>
              <p:txBody>
                <a:bodyPr/>
                <a:lstStyle/>
                <a:p>
                  <a:r>
                    <a:rPr lang="el-GR">
                      <a:noFill/>
                    </a:rPr>
                    <a:t> </a:t>
                  </a:r>
                </a:p>
              </p:txBody>
            </p:sp>
          </mc:Fallback>
        </mc:AlternateContent>
        <p:sp>
          <p:nvSpPr>
            <p:cNvPr id="13" name="TextBox 12"/>
            <p:cNvSpPr txBox="1"/>
            <p:nvPr/>
          </p:nvSpPr>
          <p:spPr>
            <a:xfrm>
              <a:off x="6536599" y="3743037"/>
              <a:ext cx="1231272" cy="246221"/>
            </a:xfrm>
            <a:prstGeom prst="rect">
              <a:avLst/>
            </a:prstGeom>
            <a:solidFill>
              <a:schemeClr val="bg1"/>
            </a:solidFill>
          </p:spPr>
          <p:txBody>
            <a:bodyPr wrap="square" rtlCol="0">
              <a:spAutoFit/>
            </a:bodyPr>
            <a:lstStyle/>
            <a:p>
              <a:r>
                <a:rPr lang="el-GR" sz="1000" b="1" dirty="0" smtClean="0"/>
                <a:t>Απόκριση Πλάτους</a:t>
              </a:r>
              <a:endParaRPr lang="el-GR" sz="1000" b="1" dirty="0"/>
            </a:p>
          </p:txBody>
        </p:sp>
      </p:grpSp>
    </p:spTree>
    <p:extLst>
      <p:ext uri="{BB962C8B-B14F-4D97-AF65-F5344CB8AC3E}">
        <p14:creationId xmlns:p14="http://schemas.microsoft.com/office/powerpoint/2010/main" val="1866370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106737"/>
              </a:xfrm>
            </p:spPr>
            <p:txBody>
              <a:bodyPr>
                <a:normAutofit/>
              </a:bodyPr>
              <a:lstStyle/>
              <a:p>
                <a:pPr>
                  <a:buClrTx/>
                  <a:buSzPct val="120000"/>
                  <a:buFont typeface="Arial" panose="020B0604020202020204" pitchFamily="34" charset="0"/>
                  <a:buChar char="•"/>
                </a:pPr>
                <a:r>
                  <a:rPr lang="el-GR" dirty="0"/>
                  <a:t> </a:t>
                </a:r>
                <a:r>
                  <a:rPr lang="el-GR" b="1" dirty="0" smtClean="0"/>
                  <a:t>ΓΧΑ </a:t>
                </a:r>
                <a:r>
                  <a:rPr lang="el-GR" b="1" dirty="0"/>
                  <a:t>Συστήματα στο Χώρο του Ζ – Εξισώσεις </a:t>
                </a:r>
                <a:r>
                  <a:rPr lang="el-GR" b="1" dirty="0" smtClean="0"/>
                  <a:t>διαφορών</a:t>
                </a:r>
                <a:endParaRPr lang="el-GR" b="1" dirty="0"/>
              </a:p>
              <a:p>
                <a:pPr>
                  <a:buClrTx/>
                  <a:buSzPct val="120000"/>
                  <a:buFont typeface="Arial" panose="020B0604020202020204" pitchFamily="34" charset="0"/>
                  <a:buChar char="•"/>
                </a:pPr>
                <a:r>
                  <a:rPr lang="el-GR" dirty="0" smtClean="0"/>
                  <a:t> Παράδειγμα:</a:t>
                </a:r>
              </a:p>
              <a:p>
                <a:pPr>
                  <a:buClrTx/>
                  <a:buSzPct val="120000"/>
                  <a:buFont typeface="Courier New" panose="02070309020205020404" pitchFamily="49" charset="0"/>
                  <a:buChar char="o"/>
                </a:pPr>
                <a:r>
                  <a:rPr lang="el-GR" dirty="0"/>
                  <a:t> </a:t>
                </a:r>
                <a:r>
                  <a:rPr lang="el-GR" dirty="0" smtClean="0"/>
                  <a:t>Έστω το </a:t>
                </a:r>
                <a:r>
                  <a:rPr lang="el-GR" u="sng" dirty="0" smtClean="0"/>
                  <a:t>μη-αιτιατό</a:t>
                </a:r>
                <a:r>
                  <a:rPr lang="el-GR" dirty="0" smtClean="0"/>
                  <a:t> ΓΧΑ σύστημα που περιγράφεται από την εξίσωση διαφορών </a:t>
                </a:r>
                <a:br>
                  <a:rPr lang="el-GR" dirty="0" smtClean="0"/>
                </a:br>
                <a:endParaRPr lang="en-US"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+2</m:t>
                      </m:r>
                      <m:r>
                        <a:rPr lang="en-US" sz="2000" b="0" i="1" smtClean="0">
                          <a:latin typeface="Cambria Math" panose="02040503050406030204" pitchFamily="18" charset="0"/>
                        </a:rPr>
                        <m:t>𝑦</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−1</m:t>
                          </m:r>
                        </m:e>
                      </m:d>
                      <m:r>
                        <a:rPr lang="en-US" sz="2000" b="0" i="1" smtClean="0">
                          <a:latin typeface="Cambria Math" panose="02040503050406030204" pitchFamily="18" charset="0"/>
                        </a:rPr>
                        <m:t>−3</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−2]=</m:t>
                      </m:r>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−2</m:t>
                      </m:r>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−1</m:t>
                          </m:r>
                        </m:e>
                      </m:d>
                    </m:oMath>
                  </m:oMathPara>
                </a14:m>
                <a:endParaRPr lang="el-GR" b="0" dirty="0" smtClean="0"/>
              </a:p>
              <a:p>
                <a:pPr marL="201168" lvl="1" indent="0">
                  <a:buClrTx/>
                  <a:buSzPct val="120000"/>
                  <a:buNone/>
                </a:pPr>
                <a:r>
                  <a:rPr lang="en-US" dirty="0"/>
                  <a:t> </a:t>
                </a:r>
                <a:r>
                  <a:rPr lang="en-US" dirty="0" smtClean="0"/>
                  <a:t>    </a:t>
                </a:r>
                <a:r>
                  <a:rPr lang="el-GR" dirty="0" smtClean="0"/>
                  <a:t/>
                </a:r>
                <a:br>
                  <a:rPr lang="el-GR" dirty="0" smtClean="0"/>
                </a:br>
                <a:r>
                  <a:rPr lang="el-GR" sz="2000" dirty="0" smtClean="0"/>
                  <a:t>Βρείτε τη συνάρτηση μεταφοράς του</a:t>
                </a:r>
                <a:r>
                  <a:rPr lang="en-US" sz="2000" dirty="0" smtClean="0"/>
                  <a:t>, </a:t>
                </a:r>
                <a:r>
                  <a:rPr lang="el-GR" sz="2000" dirty="0" smtClean="0"/>
                  <a:t>την κρουστική απόκριση, και σχεδιάστε πόλους και μηδενικά, καθώς και την απόκριση πλάτους του</a:t>
                </a:r>
              </a:p>
              <a:p>
                <a:pPr lvl="1">
                  <a:buClrTx/>
                  <a:buSzPct val="120000"/>
                  <a:buFont typeface="Arial" panose="020B0604020202020204" pitchFamily="34" charset="0"/>
                  <a:buChar char="•"/>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106737"/>
              </a:xfrm>
              <a:blipFill rotWithShape="0">
                <a:blip r:embed="rId2"/>
                <a:stretch>
                  <a:fillRect l="-1973" t="-1796"/>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131" t="4050" r="7287" b="3368"/>
          <a:stretch/>
        </p:blipFill>
        <p:spPr>
          <a:xfrm>
            <a:off x="4515784" y="3135160"/>
            <a:ext cx="4530540" cy="3435013"/>
          </a:xfrm>
          <a:prstGeom prst="rect">
            <a:avLst/>
          </a:prstGeom>
        </p:spPr>
      </p:pic>
    </p:spTree>
    <p:extLst>
      <p:ext uri="{BB962C8B-B14F-4D97-AF65-F5344CB8AC3E}">
        <p14:creationId xmlns:p14="http://schemas.microsoft.com/office/powerpoint/2010/main" val="2536463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43939"/>
            <a:ext cx="8959042" cy="6106737"/>
          </a:xfrm>
        </p:spPr>
        <p:txBody>
          <a:bodyPr>
            <a:normAutofit/>
          </a:bodyPr>
          <a:lstStyle/>
          <a:p>
            <a:pPr>
              <a:buClrTx/>
              <a:buSzPct val="120000"/>
              <a:buFont typeface="Arial" panose="020B0604020202020204" pitchFamily="34" charset="0"/>
              <a:buChar char="•"/>
            </a:pPr>
            <a:r>
              <a:rPr lang="el-GR" dirty="0" smtClean="0"/>
              <a:t> </a:t>
            </a:r>
            <a:r>
              <a:rPr lang="el-GR" b="1" dirty="0" smtClean="0"/>
              <a:t>ΓΧΑ </a:t>
            </a:r>
            <a:r>
              <a:rPr lang="el-GR" b="1" dirty="0"/>
              <a:t>Συστήματα στο Χώρο του Ζ – </a:t>
            </a:r>
            <a:r>
              <a:rPr lang="el-GR" b="1" dirty="0" smtClean="0"/>
              <a:t>Διατάξεις Συστημάτων</a:t>
            </a:r>
            <a:endParaRPr lang="el-GR" b="1" dirty="0"/>
          </a:p>
          <a:p>
            <a:pPr lvl="1">
              <a:buClrTx/>
              <a:buSzPct val="120000"/>
              <a:buFont typeface="Arial" panose="020B0604020202020204" pitchFamily="34" charset="0"/>
              <a:buChar char="•"/>
            </a:pPr>
            <a:endParaRPr lang="el-GR" dirty="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2725"/>
            <a:ext cx="9144000" cy="9265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grpSp>
        <p:nvGrpSpPr>
          <p:cNvPr id="18" name="Group 17"/>
          <p:cNvGrpSpPr/>
          <p:nvPr/>
        </p:nvGrpSpPr>
        <p:grpSpPr>
          <a:xfrm>
            <a:off x="1004467" y="1016729"/>
            <a:ext cx="7021155" cy="2018583"/>
            <a:chOff x="1004467" y="1016729"/>
            <a:chExt cx="7021155" cy="2018583"/>
          </a:xfrm>
        </p:grpSpPr>
        <p:grpSp>
          <p:nvGrpSpPr>
            <p:cNvPr id="9" name="Group 8"/>
            <p:cNvGrpSpPr/>
            <p:nvPr/>
          </p:nvGrpSpPr>
          <p:grpSpPr>
            <a:xfrm>
              <a:off x="1004467" y="1016729"/>
              <a:ext cx="7021155" cy="2018583"/>
              <a:chOff x="1004467" y="1016729"/>
              <a:chExt cx="7021155" cy="2018583"/>
            </a:xfrm>
          </p:grpSpPr>
          <p:pic>
            <p:nvPicPr>
              <p:cNvPr id="7" name="Picture 6"/>
              <p:cNvPicPr>
                <a:picLocks noChangeAspect="1"/>
              </p:cNvPicPr>
              <p:nvPr/>
            </p:nvPicPr>
            <p:blipFill rotWithShape="1">
              <a:blip r:embed="rId2"/>
              <a:srcRect l="65566" t="46716" r="11793" b="31705"/>
              <a:stretch/>
            </p:blipFill>
            <p:spPr>
              <a:xfrm>
                <a:off x="1004467" y="1016729"/>
                <a:ext cx="7021155" cy="201858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144077" y="2466969"/>
                    <a:ext cx="320040"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0000"/>
                              </a:solidFill>
                              <a:latin typeface="Cambria Math" panose="02040503050406030204" pitchFamily="18" charset="0"/>
                            </a:rPr>
                            <m:t>𝑧</m:t>
                          </m:r>
                        </m:oMath>
                      </m:oMathPara>
                    </a14:m>
                    <a:endParaRPr lang="el-GR" sz="2400"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144077" y="2466969"/>
                    <a:ext cx="320040" cy="369332"/>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20439" y="2464214"/>
                    <a:ext cx="320040"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0000"/>
                              </a:solidFill>
                              <a:latin typeface="Cambria Math" panose="02040503050406030204" pitchFamily="18" charset="0"/>
                            </a:rPr>
                            <m:t>𝑧</m:t>
                          </m:r>
                        </m:oMath>
                      </m:oMathPara>
                    </a14:m>
                    <a:endParaRPr lang="el-GR" sz="2400"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20439" y="2464214"/>
                    <a:ext cx="320040" cy="369332"/>
                  </a:xfrm>
                  <a:prstGeom prst="rect">
                    <a:avLst/>
                  </a:prstGeom>
                  <a:blipFill rotWithShape="0">
                    <a:blip r:embed="rId4"/>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96431" y="2452683"/>
                    <a:ext cx="342482"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0000"/>
                              </a:solidFill>
                              <a:latin typeface="Cambria Math" panose="02040503050406030204" pitchFamily="18" charset="0"/>
                            </a:rPr>
                            <m:t>𝑧</m:t>
                          </m:r>
                        </m:oMath>
                      </m:oMathPara>
                    </a14:m>
                    <a:endParaRPr lang="el-GR" sz="2400" dirty="0">
                      <a:solidFill>
                        <a:srgbClr val="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196431" y="2452683"/>
                    <a:ext cx="342482" cy="369332"/>
                  </a:xfrm>
                  <a:prstGeom prst="rect">
                    <a:avLst/>
                  </a:prstGeom>
                  <a:blipFill rotWithShape="0">
                    <a:blip r:embed="rId5"/>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964658" y="2452683"/>
                    <a:ext cx="342482"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0000"/>
                              </a:solidFill>
                              <a:latin typeface="Cambria Math" panose="02040503050406030204" pitchFamily="18" charset="0"/>
                            </a:rPr>
                            <m:t>𝑧</m:t>
                          </m:r>
                        </m:oMath>
                      </m:oMathPara>
                    </a14:m>
                    <a:endParaRPr lang="el-GR" sz="2400"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964658" y="2452683"/>
                    <a:ext cx="342482" cy="369332"/>
                  </a:xfrm>
                  <a:prstGeom prst="rect">
                    <a:avLst/>
                  </a:prstGeom>
                  <a:blipFill rotWithShape="0">
                    <a:blip r:embed="rId6"/>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20" name="TextBox 19"/>
                <p:cNvSpPr txBox="1"/>
                <p:nvPr/>
              </p:nvSpPr>
              <p:spPr>
                <a:xfrm>
                  <a:off x="2168141" y="1360485"/>
                  <a:ext cx="320040"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168141" y="1360485"/>
                  <a:ext cx="320040" cy="369332"/>
                </a:xfrm>
                <a:prstGeom prst="rect">
                  <a:avLst/>
                </a:prstGeom>
                <a:blipFill rotWithShape="0">
                  <a:blip r:embed="rId7"/>
                  <a:stretch>
                    <a:fillRect l="-46154" r="-69231" b="-3442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531225" y="1356474"/>
                  <a:ext cx="290945"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531225" y="1356474"/>
                  <a:ext cx="290945" cy="369332"/>
                </a:xfrm>
                <a:prstGeom prst="rect">
                  <a:avLst/>
                </a:prstGeom>
                <a:blipFill rotWithShape="0">
                  <a:blip r:embed="rId8"/>
                  <a:stretch>
                    <a:fillRect l="-47917" r="-85417" b="-3500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177241" y="1318374"/>
                  <a:ext cx="290945"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177241" y="1318374"/>
                  <a:ext cx="290945" cy="369332"/>
                </a:xfrm>
                <a:prstGeom prst="rect">
                  <a:avLst/>
                </a:prstGeom>
                <a:blipFill rotWithShape="0">
                  <a:blip r:embed="rId9"/>
                  <a:stretch>
                    <a:fillRect l="-47917" r="-85417" b="-3442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972500" y="1326617"/>
                  <a:ext cx="290945"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972500" y="1326617"/>
                  <a:ext cx="290945" cy="369332"/>
                </a:xfrm>
                <a:prstGeom prst="rect">
                  <a:avLst/>
                </a:prstGeom>
                <a:blipFill rotWithShape="0">
                  <a:blip r:embed="rId10"/>
                  <a:stretch>
                    <a:fillRect l="-50000" r="-83333" b="-35000"/>
                  </a:stretch>
                </a:blipFill>
              </p:spPr>
              <p:txBody>
                <a:bodyPr/>
                <a:lstStyle/>
                <a:p>
                  <a:r>
                    <a:rPr lang="el-GR">
                      <a:noFill/>
                    </a:rPr>
                    <a:t> </a:t>
                  </a:r>
                </a:p>
              </p:txBody>
            </p:sp>
          </mc:Fallback>
        </mc:AlternateContent>
      </p:grpSp>
      <p:grpSp>
        <p:nvGrpSpPr>
          <p:cNvPr id="28" name="Group 27"/>
          <p:cNvGrpSpPr/>
          <p:nvPr/>
        </p:nvGrpSpPr>
        <p:grpSpPr>
          <a:xfrm>
            <a:off x="1580839" y="3077633"/>
            <a:ext cx="6334436" cy="3485091"/>
            <a:chOff x="1580839" y="3077633"/>
            <a:chExt cx="6334436" cy="3485091"/>
          </a:xfrm>
        </p:grpSpPr>
        <p:grpSp>
          <p:nvGrpSpPr>
            <p:cNvPr id="19" name="Group 18"/>
            <p:cNvGrpSpPr/>
            <p:nvPr/>
          </p:nvGrpSpPr>
          <p:grpSpPr>
            <a:xfrm>
              <a:off x="1580839" y="3077633"/>
              <a:ext cx="6334436" cy="3485091"/>
              <a:chOff x="1580839" y="3077634"/>
              <a:chExt cx="5437921" cy="3167598"/>
            </a:xfrm>
          </p:grpSpPr>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0839" y="3077634"/>
                <a:ext cx="5437921" cy="3167598"/>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2664505" y="4911598"/>
                    <a:ext cx="251572" cy="33842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rPr>
                            <m:t>𝑧</m:t>
                          </m:r>
                        </m:oMath>
                      </m:oMathPara>
                    </a14:m>
                    <a:endParaRPr lang="el-GR" sz="2000" dirty="0">
                      <a:solidFill>
                        <a:srgbClr val="0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664505" y="4911598"/>
                    <a:ext cx="251572" cy="338423"/>
                  </a:xfrm>
                  <a:prstGeom prst="rect">
                    <a:avLst/>
                  </a:prstGeom>
                  <a:blipFill rotWithShape="0">
                    <a:blip r:embed="rId1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52519" y="5774509"/>
                    <a:ext cx="251572" cy="33842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rPr>
                            <m:t>𝑧</m:t>
                          </m:r>
                        </m:oMath>
                      </m:oMathPara>
                    </a14:m>
                    <a:endParaRPr lang="el-GR" sz="2000"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652519" y="5774509"/>
                    <a:ext cx="251572" cy="338423"/>
                  </a:xfrm>
                  <a:prstGeom prst="rect">
                    <a:avLst/>
                  </a:prstGeom>
                  <a:blipFill rotWithShape="0">
                    <a:blip r:embed="rId1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07153" y="5335229"/>
                    <a:ext cx="312056" cy="33842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rPr>
                            <m:t>𝑧</m:t>
                          </m:r>
                        </m:oMath>
                      </m:oMathPara>
                    </a14:m>
                    <a:endParaRPr lang="el-GR" sz="2000" dirty="0">
                      <a:solidFill>
                        <a:srgbClr val="00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107153" y="5335229"/>
                    <a:ext cx="312056" cy="338423"/>
                  </a:xfrm>
                  <a:prstGeom prst="rect">
                    <a:avLst/>
                  </a:prstGeom>
                  <a:blipFill rotWithShape="0">
                    <a:blip r:embed="rId14"/>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160355" y="5335229"/>
                    <a:ext cx="312056" cy="33842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rPr>
                            <m:t>𝑧</m:t>
                          </m:r>
                        </m:oMath>
                      </m:oMathPara>
                    </a14:m>
                    <a:endParaRPr lang="el-GR" sz="2000" dirty="0">
                      <a:solidFill>
                        <a:srgbClr val="00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160355" y="5335229"/>
                    <a:ext cx="312056" cy="338423"/>
                  </a:xfrm>
                  <a:prstGeom prst="rect">
                    <a:avLst/>
                  </a:prstGeom>
                  <a:blipFill rotWithShape="0">
                    <a:blip r:embed="rId15"/>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24" name="TextBox 23"/>
                <p:cNvSpPr txBox="1"/>
                <p:nvPr/>
              </p:nvSpPr>
              <p:spPr>
                <a:xfrm>
                  <a:off x="5761072" y="3765574"/>
                  <a:ext cx="416169"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761072" y="3765574"/>
                  <a:ext cx="416169" cy="369332"/>
                </a:xfrm>
                <a:prstGeom prst="rect">
                  <a:avLst/>
                </a:prstGeom>
                <a:blipFill rotWithShape="0">
                  <a:blip r:embed="rId16"/>
                  <a:stretch>
                    <a:fillRect l="-30882" r="-33824" b="-3500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680932" y="3754400"/>
                  <a:ext cx="416169"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680932" y="3754400"/>
                  <a:ext cx="416169" cy="369332"/>
                </a:xfrm>
                <a:prstGeom prst="rect">
                  <a:avLst/>
                </a:prstGeom>
                <a:blipFill rotWithShape="0">
                  <a:blip r:embed="rId17"/>
                  <a:stretch>
                    <a:fillRect l="-32353" r="-32353" b="-3500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767638" y="3276792"/>
                  <a:ext cx="416169"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767638" y="3276792"/>
                  <a:ext cx="416169" cy="369332"/>
                </a:xfrm>
                <a:prstGeom prst="rect">
                  <a:avLst/>
                </a:prstGeom>
                <a:blipFill rotWithShape="0">
                  <a:blip r:embed="rId18"/>
                  <a:stretch>
                    <a:fillRect l="-30882" r="-33824" b="-3500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803851" y="4223182"/>
                  <a:ext cx="416169"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m:t>
                        </m:r>
                      </m:oMath>
                    </m:oMathPara>
                  </a14:m>
                  <a:endParaRPr lang="el-GR" sz="2400" dirty="0">
                    <a:solidFill>
                      <a:srgbClr val="00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803851" y="4223182"/>
                  <a:ext cx="416169" cy="369332"/>
                </a:xfrm>
                <a:prstGeom prst="rect">
                  <a:avLst/>
                </a:prstGeom>
                <a:blipFill rotWithShape="0">
                  <a:blip r:embed="rId19"/>
                  <a:stretch>
                    <a:fillRect l="-32353" r="-32353" b="-35000"/>
                  </a:stretch>
                </a:blipFill>
              </p:spPr>
              <p:txBody>
                <a:bodyPr/>
                <a:lstStyle/>
                <a:p>
                  <a:r>
                    <a:rPr lang="el-GR">
                      <a:noFill/>
                    </a:rPr>
                    <a:t> </a:t>
                  </a:r>
                </a:p>
              </p:txBody>
            </p:sp>
          </mc:Fallback>
        </mc:AlternateContent>
      </p:grpSp>
      <mc:AlternateContent xmlns:mc="http://schemas.openxmlformats.org/markup-compatibility/2006" xmlns:p14="http://schemas.microsoft.com/office/powerpoint/2010/main">
        <mc:Choice Requires="p14">
          <p:contentPart p14:bwMode="auto" r:id="rId20">
            <p14:nvContentPartPr>
              <p14:cNvPr id="29" name="Ink 28"/>
              <p14:cNvContentPartPr/>
              <p14:nvPr/>
            </p14:nvContentPartPr>
            <p14:xfrm>
              <a:off x="5875560" y="2030760"/>
              <a:ext cx="10440" cy="10080"/>
            </p14:xfrm>
          </p:contentPart>
        </mc:Choice>
        <mc:Fallback xmlns="">
          <p:pic>
            <p:nvPicPr>
              <p:cNvPr id="29" name="Ink 28"/>
              <p:cNvPicPr/>
              <p:nvPr/>
            </p:nvPicPr>
            <p:blipFill>
              <a:blip r:embed="rId21"/>
              <a:stretch>
                <a:fillRect/>
              </a:stretch>
            </p:blipFill>
            <p:spPr>
              <a:xfrm>
                <a:off x="5873040" y="2025360"/>
                <a:ext cx="19080" cy="19080"/>
              </a:xfrm>
              <a:prstGeom prst="rect">
                <a:avLst/>
              </a:prstGeom>
            </p:spPr>
          </p:pic>
        </mc:Fallback>
      </mc:AlternateContent>
    </p:spTree>
    <p:extLst>
      <p:ext uri="{BB962C8B-B14F-4D97-AF65-F5344CB8AC3E}">
        <p14:creationId xmlns:p14="http://schemas.microsoft.com/office/powerpoint/2010/main" val="3485672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9056718" cy="6226233"/>
              </a:xfrm>
            </p:spPr>
            <p:txBody>
              <a:bodyPr numCol="1">
                <a:normAutofit lnSpcReduction="10000"/>
              </a:bodyPr>
              <a:lstStyle/>
              <a:p>
                <a:pPr>
                  <a:buClrTx/>
                  <a:buSzPct val="120000"/>
                  <a:buFont typeface="Arial" panose="020B0604020202020204" pitchFamily="34" charset="0"/>
                  <a:buChar char="•"/>
                </a:pPr>
                <a:r>
                  <a:rPr lang="en-US" b="1" dirty="0" smtClean="0"/>
                  <a:t> </a:t>
                </a:r>
                <a:r>
                  <a:rPr lang="el-GR" b="1" dirty="0" smtClean="0"/>
                  <a:t>Ευστάθεια στο χώρο του Ζ</a:t>
                </a:r>
                <a:endParaRPr lang="en-US" b="1" dirty="0" smtClean="0"/>
              </a:p>
              <a:p>
                <a:pPr>
                  <a:buClrTx/>
                  <a:buSzPct val="120000"/>
                  <a:buFont typeface="Arial" panose="020B0604020202020204" pitchFamily="34" charset="0"/>
                  <a:buChar char="•"/>
                </a:pPr>
                <a:r>
                  <a:rPr lang="en-US" dirty="0"/>
                  <a:t> </a:t>
                </a:r>
                <a:r>
                  <a:rPr lang="el-GR" dirty="0" smtClean="0"/>
                  <a:t>Έχουμε δείξει ότι αν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e>
                    </m:d>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e>
                    </m:d>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𝑦</m:t>
                        </m:r>
                      </m:sub>
                    </m:sSub>
                  </m:oMath>
                </a14:m>
                <a:r>
                  <a:rPr lang="en-US" dirty="0" smtClean="0"/>
                  <a:t> </a:t>
                </a:r>
                <a:r>
                  <a:rPr lang="el-GR" dirty="0" smtClean="0"/>
                  <a:t>τότε το σύστημα είναι ευσταθές</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Αν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𝑖</m:t>
                            </m:r>
                          </m:sub>
                        </m:sSub>
                      </m:e>
                    </m:d>
                    <m:r>
                      <a:rPr lang="en-US" b="0" i="1" smtClean="0">
                        <a:latin typeface="Cambria Math" panose="02040503050406030204" pitchFamily="18" charset="0"/>
                      </a:rPr>
                      <m:t>&lt;1,  ∀ </m:t>
                    </m:r>
                    <m:r>
                      <a:rPr lang="en-US" b="0" i="1" smtClean="0">
                        <a:latin typeface="Cambria Math" panose="02040503050406030204" pitchFamily="18" charset="0"/>
                      </a:rPr>
                      <m:t>𝑖</m:t>
                    </m:r>
                  </m:oMath>
                </a14:m>
                <a:r>
                  <a:rPr lang="en-US" dirty="0" smtClean="0"/>
                  <a:t>, </a:t>
                </a:r>
                <a:r>
                  <a:rPr lang="el-GR" dirty="0" smtClean="0"/>
                  <a:t>όπου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l-GR" dirty="0" smtClean="0"/>
                  <a:t> οι χαρακτηριστικές ρίζες του συστήματος, τότε το σύστημα είναι ευσταθές</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Αν ισχύει ότι </a:t>
                </a:r>
                <a:endParaRPr lang="en-US" dirty="0" smtClean="0"/>
              </a:p>
              <a:p>
                <a:pPr marL="0" indent="0">
                  <a:buClrTx/>
                  <a:buSzPct val="120000"/>
                  <a:buNone/>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sub>
                        <m:sup>
                          <m:r>
                            <a:rPr lang="en-US" b="0" i="1" smtClean="0">
                              <a:latin typeface="Cambria Math" panose="02040503050406030204" pitchFamily="18" charset="0"/>
                            </a:rPr>
                            <m:t>+∞</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e>
                          </m:d>
                          <m:r>
                            <a:rPr lang="en-US" b="0" i="1" smtClean="0">
                              <a:latin typeface="Cambria Math" panose="02040503050406030204" pitchFamily="18" charset="0"/>
                            </a:rPr>
                            <m:t>&lt;+∞</m:t>
                          </m:r>
                        </m:e>
                      </m:nary>
                    </m:oMath>
                  </m:oMathPara>
                </a14:m>
                <a:endParaRPr lang="en-US" dirty="0" smtClean="0"/>
              </a:p>
              <a:p>
                <a:pPr marL="0" indent="0">
                  <a:buClrTx/>
                  <a:buSzPct val="120000"/>
                  <a:buNone/>
                </a:pPr>
                <a:r>
                  <a:rPr lang="en-US" dirty="0"/>
                  <a:t> </a:t>
                </a:r>
                <a:r>
                  <a:rPr lang="en-US" dirty="0" smtClean="0"/>
                  <a:t>  </a:t>
                </a:r>
                <a:r>
                  <a:rPr lang="el-GR" dirty="0" smtClean="0"/>
                  <a:t>τότε το σύστημα είναι ευσταθές</a:t>
                </a:r>
              </a:p>
              <a:p>
                <a:pPr marL="0" indent="0">
                  <a:buClrTx/>
                  <a:buSzPct val="120000"/>
                  <a:buNone/>
                </a:pPr>
                <a:endParaRPr lang="el-GR" dirty="0"/>
              </a:p>
              <a:p>
                <a:pPr>
                  <a:buClrTx/>
                  <a:buSzPct val="120000"/>
                  <a:buFont typeface="Arial" panose="020B0604020202020204" pitchFamily="34" charset="0"/>
                  <a:buChar char="•"/>
                </a:pPr>
                <a:r>
                  <a:rPr lang="el-GR" dirty="0" smtClean="0"/>
                  <a:t> Αν ισχύει η παραπάνω σχέση, τότε ο </a:t>
                </a:r>
                <a:r>
                  <a:rPr lang="el-GR" dirty="0" err="1" smtClean="0"/>
                  <a:t>μετασχ</a:t>
                </a:r>
                <a:r>
                  <a:rPr lang="el-GR" dirty="0" smtClean="0"/>
                  <a:t>. </a:t>
                </a:r>
                <a:r>
                  <a:rPr lang="en-US" dirty="0" smtClean="0"/>
                  <a:t>Fourier </a:t>
                </a:r>
                <a:r>
                  <a:rPr lang="el-GR" dirty="0" smtClean="0"/>
                  <a:t>του </a:t>
                </a:r>
                <a14:m>
                  <m:oMath xmlns:m="http://schemas.openxmlformats.org/officeDocument/2006/math">
                    <m:r>
                      <a:rPr lang="en-US" i="1">
                        <a:latin typeface="Cambria Math" panose="02040503050406030204" pitchFamily="18" charset="0"/>
                      </a:rPr>
                      <m:t>h</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r>
                  <a:rPr lang="el-GR" dirty="0" smtClean="0"/>
                  <a:t> συγκλίνει ομοιόμορφα </a:t>
                </a:r>
                <a14:m>
                  <m:oMath xmlns:m="http://schemas.openxmlformats.org/officeDocument/2006/math">
                    <m:r>
                      <a:rPr lang="en-US" b="0" i="1" smtClean="0">
                        <a:latin typeface="Cambria Math" panose="02040503050406030204" pitchFamily="18" charset="0"/>
                      </a:rPr>
                      <m:t>∀ </m:t>
                    </m:r>
                    <m:r>
                      <a:rPr lang="el-GR" b="0" i="1" smtClean="0">
                        <a:latin typeface="Cambria Math" panose="02040503050406030204" pitchFamily="18" charset="0"/>
                      </a:rPr>
                      <m:t>𝜔</m:t>
                    </m:r>
                  </m:oMath>
                </a14:m>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Αν ο </a:t>
                </a:r>
                <a:r>
                  <a:rPr lang="el-GR" dirty="0" err="1" smtClean="0"/>
                  <a:t>μετασχ</a:t>
                </a:r>
                <a:r>
                  <a:rPr lang="el-GR" dirty="0" smtClean="0"/>
                  <a:t>. </a:t>
                </a:r>
                <a:r>
                  <a:rPr lang="en-US" dirty="0" smtClean="0"/>
                  <a:t>Fourier </a:t>
                </a:r>
                <a:r>
                  <a:rPr lang="el-GR" dirty="0" smtClean="0"/>
                  <a:t>συγκλίνει ομοιόμορφα, τότε μπορούμε να τον υπολογίσουμε από το </a:t>
                </a:r>
                <a:r>
                  <a:rPr lang="el-GR" dirty="0" err="1" smtClean="0"/>
                  <a:t>μετασχ</a:t>
                </a:r>
                <a:r>
                  <a:rPr lang="el-GR" dirty="0" smtClean="0"/>
                  <a:t>. Ζ, </a:t>
                </a:r>
                <a:r>
                  <a:rPr lang="el-GR" dirty="0"/>
                  <a:t>α</a:t>
                </a:r>
                <a:r>
                  <a:rPr lang="el-GR" dirty="0" smtClean="0"/>
                  <a:t>ν το πεδίο σύγκλισης του </a:t>
                </a:r>
                <a:r>
                  <a:rPr lang="el-GR" dirty="0" err="1" smtClean="0"/>
                  <a:t>μετασχ</a:t>
                </a:r>
                <a:r>
                  <a:rPr lang="el-GR" dirty="0" smtClean="0"/>
                  <a:t>. Ζ περιέχει το μοναδιαίο κύκλο</a:t>
                </a:r>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9056718" cy="6226233"/>
              </a:xfrm>
              <a:blipFill rotWithShape="0">
                <a:blip r:embed="rId2"/>
                <a:stretch>
                  <a:fillRect l="-1884" t="-2153" r="-1346"/>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7" name="Up-Down Arrow 6"/>
          <p:cNvSpPr/>
          <p:nvPr/>
        </p:nvSpPr>
        <p:spPr>
          <a:xfrm>
            <a:off x="4137660" y="1155135"/>
            <a:ext cx="281940" cy="457200"/>
          </a:xfrm>
          <a:prstGeom prst="up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
        <p:nvSpPr>
          <p:cNvPr id="8" name="Up-Down Arrow 7"/>
          <p:cNvSpPr/>
          <p:nvPr/>
        </p:nvSpPr>
        <p:spPr>
          <a:xfrm>
            <a:off x="4137660" y="2186940"/>
            <a:ext cx="281940" cy="457200"/>
          </a:xfrm>
          <a:prstGeom prst="up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
        <p:nvSpPr>
          <p:cNvPr id="9" name="Up-Down Arrow 8"/>
          <p:cNvSpPr/>
          <p:nvPr/>
        </p:nvSpPr>
        <p:spPr>
          <a:xfrm>
            <a:off x="4137660" y="4231799"/>
            <a:ext cx="281940" cy="457200"/>
          </a:xfrm>
          <a:prstGeom prst="up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
        <p:nvSpPr>
          <p:cNvPr id="10" name="Up-Down Arrow 9"/>
          <p:cNvSpPr/>
          <p:nvPr/>
        </p:nvSpPr>
        <p:spPr>
          <a:xfrm>
            <a:off x="4137660" y="5331230"/>
            <a:ext cx="281940" cy="457200"/>
          </a:xfrm>
          <a:prstGeom prst="up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Tree>
    <p:extLst>
      <p:ext uri="{BB962C8B-B14F-4D97-AF65-F5344CB8AC3E}">
        <p14:creationId xmlns:p14="http://schemas.microsoft.com/office/powerpoint/2010/main" val="2644636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106737"/>
              </a:xfrm>
            </p:spPr>
            <p:txBody>
              <a:bodyPr>
                <a:normAutofit/>
              </a:bodyPr>
              <a:lstStyle/>
              <a:p>
                <a:pPr>
                  <a:buClrTx/>
                  <a:buSzPct val="120000"/>
                  <a:buFont typeface="Arial" panose="020B0604020202020204" pitchFamily="34" charset="0"/>
                  <a:buChar char="•"/>
                </a:pPr>
                <a:r>
                  <a:rPr lang="el-GR" dirty="0" smtClean="0"/>
                  <a:t> </a:t>
                </a:r>
                <a:r>
                  <a:rPr lang="el-GR" b="1" dirty="0" smtClean="0"/>
                  <a:t>ΓΧΑ </a:t>
                </a:r>
                <a:r>
                  <a:rPr lang="el-GR" b="1" dirty="0"/>
                  <a:t>Συστήματα στο Χώρο του Ζ – Εξισώσεις </a:t>
                </a:r>
                <a:r>
                  <a:rPr lang="el-GR" b="1" dirty="0" smtClean="0"/>
                  <a:t>διαφορών</a:t>
                </a:r>
                <a:endParaRPr lang="el-GR" b="1" dirty="0"/>
              </a:p>
              <a:p>
                <a:pPr>
                  <a:buClrTx/>
                  <a:buSzPct val="120000"/>
                  <a:buFont typeface="Arial" panose="020B0604020202020204" pitchFamily="34" charset="0"/>
                  <a:buChar char="•"/>
                </a:pPr>
                <a:r>
                  <a:rPr lang="el-GR" dirty="0" smtClean="0"/>
                  <a:t> Παράδειγμα:</a:t>
                </a:r>
              </a:p>
              <a:p>
                <a:pPr>
                  <a:buClrTx/>
                  <a:buSzPct val="120000"/>
                  <a:buFont typeface="Courier New" panose="02070309020205020404" pitchFamily="49" charset="0"/>
                  <a:buChar char="o"/>
                </a:pPr>
                <a:r>
                  <a:rPr lang="el-GR" dirty="0"/>
                  <a:t> </a:t>
                </a:r>
                <a:r>
                  <a:rPr lang="el-GR" dirty="0" smtClean="0"/>
                  <a:t>Έστω την κρουστική απόκριση του συστήματος που περιγράφεται από τη συνάρτηση μεταφοράς </a:t>
                </a:r>
                <a:endParaRPr lang="en-US"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en>
                      </m:f>
                    </m:oMath>
                  </m:oMathPara>
                </a14:m>
                <a:r>
                  <a:rPr lang="el-GR" b="0" dirty="0" smtClean="0"/>
                  <a:t/>
                </a:r>
                <a:br>
                  <a:rPr lang="el-GR" b="0" dirty="0" smtClean="0"/>
                </a:br>
                <a:r>
                  <a:rPr lang="el-GR" sz="600" dirty="0"/>
                  <a:t/>
                </a:r>
                <a:br>
                  <a:rPr lang="el-GR" sz="600" dirty="0"/>
                </a:br>
                <a:r>
                  <a:rPr lang="el-GR" sz="2000" dirty="0" smtClean="0"/>
                  <a:t>στην περίπτωση που το σύστημα είναι (α) ευσταθές, (β) αιτιατό. Γράψτε την εξίσωση διαφορών που το περιγράφει.</a:t>
                </a:r>
                <a:endParaRPr lang="el-GR" sz="2000"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106737"/>
              </a:xfrm>
              <a:blipFill rotWithShape="0">
                <a:blip r:embed="rId2"/>
                <a:stretch>
                  <a:fillRect l="-1973" t="-1796"/>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781771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106737"/>
              </a:xfrm>
            </p:spPr>
            <p:txBody>
              <a:bodyPr>
                <a:normAutofit/>
              </a:bodyPr>
              <a:lstStyle/>
              <a:p>
                <a:pPr>
                  <a:buClrTx/>
                  <a:buSzPct val="120000"/>
                  <a:buFont typeface="Arial" panose="020B0604020202020204" pitchFamily="34" charset="0"/>
                  <a:buChar char="•"/>
                </a:pPr>
                <a:r>
                  <a:rPr lang="el-GR" dirty="0" smtClean="0"/>
                  <a:t>  </a:t>
                </a:r>
                <a:r>
                  <a:rPr lang="el-GR" b="1" dirty="0"/>
                  <a:t>ΓΧΑ Συστήματα στο Χώρο του Ζ – </a:t>
                </a:r>
                <a:r>
                  <a:rPr lang="el-GR" b="1" dirty="0" smtClean="0"/>
                  <a:t>Ευστάθεια</a:t>
                </a:r>
                <a:endParaRPr lang="el-GR" b="1" dirty="0"/>
              </a:p>
              <a:p>
                <a:pPr>
                  <a:buClrTx/>
                  <a:buSzPct val="120000"/>
                  <a:buFont typeface="Arial" panose="020B0604020202020204" pitchFamily="34" charset="0"/>
                  <a:buChar char="•"/>
                </a:pPr>
                <a:r>
                  <a:rPr lang="el-GR" dirty="0" smtClean="0"/>
                  <a:t> Παράδειγμα:</a:t>
                </a:r>
              </a:p>
              <a:p>
                <a:pPr>
                  <a:buClrTx/>
                  <a:buSzPct val="120000"/>
                  <a:buFont typeface="Courier New" panose="02070309020205020404" pitchFamily="49" charset="0"/>
                  <a:buChar char="o"/>
                </a:pPr>
                <a:r>
                  <a:rPr lang="el-GR" dirty="0"/>
                  <a:t> </a:t>
                </a:r>
                <a:r>
                  <a:rPr lang="el-GR" dirty="0" smtClean="0"/>
                  <a:t>Έστω το ΓΧΑ σύστημα που περιγράφεται από τη</a:t>
                </a:r>
                <a:r>
                  <a:rPr lang="en-US" dirty="0" smtClean="0"/>
                  <a:t> </a:t>
                </a:r>
                <a:r>
                  <a:rPr lang="el-GR" dirty="0" smtClean="0"/>
                  <a:t>συνάρτηση μεταφοράς</a:t>
                </a:r>
                <a:endParaRPr lang="en-US" i="1" dirty="0">
                  <a:latin typeface="Cambria Math" panose="02040503050406030204" pitchFamily="18" charset="0"/>
                </a:endParaRPr>
              </a:p>
              <a:p>
                <a:pPr marL="201168" lvl="1" indent="0">
                  <a:buClrTx/>
                  <a:buSzPct val="120000"/>
                  <a:buNone/>
                </a:pPr>
                <a:endParaRPr lang="el-GR" sz="800"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
                            <m:dPr>
                              <m:ctrlPr>
                                <a:rPr lang="en-US" b="0" i="1" smtClean="0">
                                  <a:latin typeface="Cambria Math" panose="02040503050406030204" pitchFamily="18" charset="0"/>
                                </a:rPr>
                              </m:ctrlPr>
                            </m:dPr>
                            <m:e>
                              <m:r>
                                <a:rPr lang="en-US" b="0" i="1" smtClean="0">
                                  <a:latin typeface="Cambria Math" panose="02040503050406030204" pitchFamily="18" charset="0"/>
                                </a:rPr>
                                <m:t>1+3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𝑅</m:t>
                          </m:r>
                        </m:e>
                        <m:sub>
                          <m:r>
                            <a:rPr lang="en-US" b="0" i="1" smtClean="0">
                              <a:latin typeface="Cambria Math" panose="02040503050406030204" pitchFamily="18" charset="0"/>
                            </a:rPr>
                            <m:t>𝐻</m:t>
                          </m:r>
                        </m:sub>
                      </m:sSub>
                    </m:oMath>
                  </m:oMathPara>
                </a14:m>
                <a:endParaRPr lang="en-US" dirty="0" smtClean="0"/>
              </a:p>
              <a:p>
                <a:pPr marL="201168" lvl="1" indent="0">
                  <a:buClrTx/>
                  <a:buSzPct val="120000"/>
                  <a:buNone/>
                </a:pPr>
                <a:endParaRPr lang="el-GR" sz="700" dirty="0" smtClean="0"/>
              </a:p>
              <a:p>
                <a:pPr marL="201168" lvl="1" indent="0">
                  <a:buClrTx/>
                  <a:buSzPct val="120000"/>
                  <a:buNone/>
                </a:pPr>
                <a:r>
                  <a:rPr lang="el-GR" sz="2000" dirty="0" smtClean="0"/>
                  <a:t>Βρείτε την κρουστική απόκριση για κάθε πιθανό πεδίο σύγκλισης, σχεδιάστε πόλους και μηδενικά, και χαρακτηρίστε το ως προς την ευστάθεια και την </a:t>
                </a:r>
                <a:r>
                  <a:rPr lang="el-GR" sz="2000" dirty="0" err="1" smtClean="0"/>
                  <a:t>αιτιατότητα</a:t>
                </a:r>
                <a:endParaRPr lang="el-GR" sz="2000" dirty="0" smtClean="0"/>
              </a:p>
              <a:p>
                <a:pPr lvl="1">
                  <a:buClrTx/>
                  <a:buSzPct val="120000"/>
                  <a:buFont typeface="Arial" panose="020B0604020202020204" pitchFamily="34" charset="0"/>
                  <a:buChar char="•"/>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106737"/>
              </a:xfrm>
              <a:blipFill rotWithShape="0">
                <a:blip r:embed="rId2"/>
                <a:stretch>
                  <a:fillRect l="-1973" t="-1796" r="-2245"/>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295121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dirty="0" smtClean="0"/>
                  <a:t> </a:t>
                </a:r>
                <a:r>
                  <a:rPr lang="el-GR" b="1" dirty="0" smtClean="0"/>
                  <a:t>Αντίστροφα Συστήματα</a:t>
                </a:r>
              </a:p>
              <a:p>
                <a:pPr>
                  <a:buClrTx/>
                  <a:buSzPct val="120000"/>
                  <a:buFont typeface="Arial" panose="020B0604020202020204" pitchFamily="34" charset="0"/>
                  <a:buChar char="•"/>
                </a:pPr>
                <a:r>
                  <a:rPr lang="el-GR" dirty="0"/>
                  <a:t> </a:t>
                </a:r>
                <a:r>
                  <a:rPr lang="el-GR" dirty="0" smtClean="0"/>
                  <a:t>Ένα ενδιαφέρον πρόβλημα είναι αυτό της ακύρωσης της επίδρασης ενός συστήματος επάνω σε μια είσοδο</a:t>
                </a:r>
              </a:p>
              <a:p>
                <a:pPr>
                  <a:buClrTx/>
                  <a:buSzPct val="120000"/>
                  <a:buFont typeface="Arial" panose="020B0604020202020204" pitchFamily="34" charset="0"/>
                  <a:buChar char="•"/>
                </a:pPr>
                <a:r>
                  <a:rPr lang="el-GR" dirty="0" smtClean="0"/>
                  <a:t> Έστω ότι έχουμε το σύστημα με έξοδο </a:t>
                </a:r>
                <a14:m>
                  <m:oMath xmlns:m="http://schemas.openxmlformats.org/officeDocument/2006/math">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l-GR" dirty="0" smtClean="0"/>
                  <a:t>, και η επίδραση της κρουστικής απόκρισης είναι ανεπιθύμητη</a:t>
                </a:r>
              </a:p>
              <a:p>
                <a:pPr lvl="1">
                  <a:buClrTx/>
                  <a:buSzPct val="120000"/>
                  <a:buFont typeface="Arial" panose="020B0604020202020204" pitchFamily="34" charset="0"/>
                  <a:buChar char="•"/>
                </a:pPr>
                <a:r>
                  <a:rPr lang="el-GR" dirty="0" smtClean="0"/>
                  <a:t>Όπως π.χ. όταν περνάμε ένα σήμα από ένα τηλεπικοινωνιακό κανάλι που διαταράσσει το σήμα εισόδου</a:t>
                </a:r>
              </a:p>
              <a:p>
                <a:pPr lvl="1">
                  <a:buClrTx/>
                  <a:buSzPct val="120000"/>
                  <a:buFont typeface="Arial" panose="020B0604020202020204" pitchFamily="34" charset="0"/>
                  <a:buChar char="•"/>
                </a:pPr>
                <a:endParaRPr lang="el-GR" sz="900" dirty="0" smtClean="0"/>
              </a:p>
              <a:p>
                <a:pPr>
                  <a:buClrTx/>
                  <a:buSzPct val="120000"/>
                  <a:buFont typeface="Arial" panose="020B0604020202020204" pitchFamily="34" charset="0"/>
                  <a:buChar char="•"/>
                </a:pPr>
                <a:r>
                  <a:rPr lang="el-GR" dirty="0" smtClean="0"/>
                  <a:t> Τότε χρειαζόμαστε ένα σύστημα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smtClean="0"/>
                  <a:t> </a:t>
                </a:r>
                <a:r>
                  <a:rPr lang="el-GR" dirty="0" smtClean="0"/>
                  <a:t>τέτοιο ώστε </a:t>
                </a:r>
                <a:br>
                  <a:rPr lang="el-GR" dirty="0" smtClean="0"/>
                </a:br>
                <a:endParaRPr lang="en-US"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smtClean="0"/>
              </a:p>
              <a:p>
                <a:pPr marL="201168" lvl="1" indent="0">
                  <a:buClrTx/>
                  <a:buSzPct val="120000"/>
                  <a:buNone/>
                </a:pPr>
                <a:r>
                  <a:rPr lang="el-GR" sz="2000" dirty="0" smtClean="0"/>
                  <a:t/>
                </a:r>
                <a:br>
                  <a:rPr lang="el-GR" sz="2000" dirty="0" smtClean="0"/>
                </a:br>
                <a:r>
                  <a:rPr lang="el-GR" sz="2000" dirty="0" smtClean="0"/>
                  <a:t>δηλ. να ανακτήσουμε την είσοδο από την έξοδο</a:t>
                </a:r>
              </a:p>
              <a:p>
                <a:pPr lvl="1">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r>
                  <a:rPr lang="el-GR" dirty="0" smtClean="0"/>
                  <a:t> Από την παραπάνω σχέση εύκολα καταλαβαίνετε ότι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smtClean="0"/>
              </a:p>
              <a:p>
                <a:pPr lvl="1">
                  <a:buClrTx/>
                  <a:buSzPct val="120000"/>
                  <a:buFont typeface="Arial" panose="020B0604020202020204" pitchFamily="34" charset="0"/>
                  <a:buChar char="•"/>
                </a:pPr>
                <a:endParaRPr lang="el-GR" dirty="0" smtClean="0"/>
              </a:p>
              <a:p>
                <a:pPr lvl="1">
                  <a:buClrTx/>
                  <a:buSzPct val="120000"/>
                  <a:buFont typeface="Arial" panose="020B0604020202020204" pitchFamily="34" charset="0"/>
                  <a:buChar char="•"/>
                </a:pPr>
                <a:endParaRPr lang="en-US" b="0" dirty="0" smtClean="0"/>
              </a:p>
              <a:p>
                <a:pPr marL="201168" lvl="1" indent="0">
                  <a:buClrTx/>
                  <a:buSzPct val="120000"/>
                  <a:buNone/>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2"/>
                <a:stretch>
                  <a:fillRect l="-190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1043488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7126318" cy="6226233"/>
              </a:xfrm>
            </p:spPr>
            <p:txBody>
              <a:bodyPr>
                <a:normAutofit/>
              </a:bodyPr>
              <a:lstStyle/>
              <a:p>
                <a:pPr>
                  <a:buClrTx/>
                  <a:buSzPct val="120000"/>
                  <a:buFont typeface="Arial" panose="020B0604020202020204" pitchFamily="34" charset="0"/>
                  <a:buChar char="•"/>
                </a:pPr>
                <a:r>
                  <a:rPr lang="el-GR" dirty="0" smtClean="0"/>
                  <a:t> </a:t>
                </a:r>
                <a:r>
                  <a:rPr lang="el-GR" b="1" dirty="0" smtClean="0"/>
                  <a:t>Αντίστροφα Συστήματα</a:t>
                </a:r>
                <a:endParaRPr lang="el-GR" dirty="0" smtClean="0"/>
              </a:p>
              <a:p>
                <a:pPr>
                  <a:buClrTx/>
                  <a:buSzPct val="120000"/>
                  <a:buFont typeface="Arial" panose="020B0604020202020204" pitchFamily="34" charset="0"/>
                  <a:buChar char="•"/>
                </a:pPr>
                <a:r>
                  <a:rPr lang="el-GR" dirty="0" smtClean="0"/>
                  <a:t> Φέρνοντας τη σχέση αυτή στο χώρο του </a:t>
                </a:r>
                <a:r>
                  <a:rPr lang="en-US" dirty="0" smtClean="0"/>
                  <a:t>Z </a:t>
                </a:r>
                <a:r>
                  <a:rPr lang="el-GR" dirty="0" smtClean="0"/>
                  <a:t>προκύπτει ότι</a:t>
                </a:r>
                <a:br>
                  <a:rPr lang="el-GR" dirty="0" smtClean="0"/>
                </a:br>
                <a:endParaRPr lang="el-GR" dirty="0" smtClean="0"/>
              </a:p>
              <a:p>
                <a:pPr marL="0">
                  <a:buClrTx/>
                  <a:buSzPct val="12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𝐻</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m:t>
                      </m:r>
                    </m:oMath>
                  </m:oMathPara>
                </a14:m>
                <a:endParaRPr lang="en-US" b="0" dirty="0" smtClean="0"/>
              </a:p>
              <a:p>
                <a:pPr>
                  <a:buClrTx/>
                  <a:buSzPct val="120000"/>
                  <a:buFont typeface="Arial" panose="020B0604020202020204" pitchFamily="34" charset="0"/>
                  <a:buChar char="•"/>
                </a:pPr>
                <a:r>
                  <a:rPr lang="el-GR" dirty="0" smtClean="0"/>
                  <a:t> Το σύστημα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r>
                  <a:rPr lang="el-GR" b="0" dirty="0" smtClean="0"/>
                  <a:t> ονομάζεται </a:t>
                </a:r>
                <a:r>
                  <a:rPr lang="el-GR" b="1" dirty="0" smtClean="0"/>
                  <a:t>αντίστροφο σύστημα</a:t>
                </a:r>
                <a:r>
                  <a:rPr lang="el-GR" b="0" dirty="0" smtClean="0"/>
                  <a:t> του </a:t>
                </a:r>
                <a14:m>
                  <m:oMath xmlns:m="http://schemas.openxmlformats.org/officeDocument/2006/math">
                    <m:r>
                      <a:rPr lang="en-US" b="0" i="1" smtClean="0">
                        <a:latin typeface="Cambria Math" panose="02040503050406030204" pitchFamily="18" charset="0"/>
                      </a:rPr>
                      <m:t>h</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endParaRPr lang="en-US" b="0" dirty="0" smtClean="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r>
                  <a:rPr lang="el-GR" dirty="0" smtClean="0"/>
                  <a:t> Στο χώρο του Ζ, αν </a:t>
                </a:r>
                <a:endParaRPr lang="el-GR" i="1" dirty="0" smtClean="0">
                  <a:latin typeface="Cambria Math" panose="02040503050406030204" pitchFamily="18" charset="0"/>
                </a:endParaRPr>
              </a:p>
              <a:p>
                <a:pPr marL="0">
                  <a:buClrTx/>
                  <a:buSzPct val="12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rPr>
                        <m:t>𝐴</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e>
                              </m:d>
                            </m:e>
                          </m:nary>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𝑀</m:t>
                              </m:r>
                            </m:sup>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e>
                              </m:d>
                            </m:e>
                          </m:nary>
                        </m:den>
                      </m:f>
                    </m:oMath>
                  </m:oMathPara>
                </a14:m>
                <a:endParaRPr lang="el-GR" b="0" dirty="0" smtClean="0"/>
              </a:p>
              <a:p>
                <a:pPr marL="0">
                  <a:buClrTx/>
                  <a:buSzPct val="120000"/>
                  <a:buNone/>
                </a:pPr>
                <a:r>
                  <a:rPr lang="el-GR" dirty="0"/>
                  <a:t>τ</a:t>
                </a:r>
                <a:r>
                  <a:rPr lang="el-GR" dirty="0" smtClean="0"/>
                  <a:t>ότε </a:t>
                </a:r>
                <a:endParaRPr lang="el-GR" i="1" dirty="0" smtClean="0">
                  <a:latin typeface="Cambria Math" panose="02040503050406030204" pitchFamily="18" charset="0"/>
                </a:endParaRPr>
              </a:p>
              <a:p>
                <a:pPr marL="0">
                  <a:buClrTx/>
                  <a:buSzPct val="120000"/>
                  <a:buNone/>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𝐴</m:t>
                          </m:r>
                        </m:den>
                      </m:f>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𝑀</m:t>
                              </m:r>
                            </m:sup>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e>
                              </m:d>
                            </m:e>
                          </m:nary>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𝑁</m:t>
                              </m:r>
                            </m:sup>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e>
                              </m:d>
                            </m:e>
                          </m:nary>
                        </m:den>
                      </m:f>
                    </m:oMath>
                  </m:oMathPara>
                </a14:m>
                <a:endParaRPr lang="en-US" b="0" dirty="0" smtClean="0"/>
              </a:p>
              <a:p>
                <a:pPr marL="201168" lvl="1" indent="0">
                  <a:buClrTx/>
                  <a:buSzPct val="120000"/>
                  <a:buNone/>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7126318" cy="6226233"/>
              </a:xfrm>
              <a:blipFill rotWithShape="0">
                <a:blip r:embed="rId2"/>
                <a:stretch>
                  <a:fillRect l="-239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10" name="Right Brace 9"/>
          <p:cNvSpPr/>
          <p:nvPr/>
        </p:nvSpPr>
        <p:spPr>
          <a:xfrm>
            <a:off x="5397269" y="3107267"/>
            <a:ext cx="411480" cy="1714500"/>
          </a:xfrm>
          <a:prstGeom prst="righ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solidFill>
                <a:srgbClr val="000000"/>
              </a:solidFill>
            </a:endParaRPr>
          </a:p>
        </p:txBody>
      </p:sp>
      <p:sp>
        <p:nvSpPr>
          <p:cNvPr id="11" name="Rounded Rectangle 10"/>
          <p:cNvSpPr/>
          <p:nvPr/>
        </p:nvSpPr>
        <p:spPr>
          <a:xfrm>
            <a:off x="5854469" y="3107267"/>
            <a:ext cx="2892826" cy="1722120"/>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600" b="1" dirty="0" smtClean="0">
                <a:solidFill>
                  <a:srgbClr val="000000"/>
                </a:solidFill>
              </a:rPr>
              <a:t>Οι πόλοι του συστήματος γίνονται μηδενικά του αντιστρόφου και τα μηδενικά του συστήματος γίνονται πόλοι του αντιστρόφου</a:t>
            </a:r>
            <a:endParaRPr lang="el-GR" sz="1600" b="1" dirty="0">
              <a:solidFill>
                <a:srgbClr val="000000"/>
              </a:solidFill>
            </a:endParaRPr>
          </a:p>
        </p:txBody>
      </p:sp>
    </p:spTree>
    <p:extLst>
      <p:ext uri="{BB962C8B-B14F-4D97-AF65-F5344CB8AC3E}">
        <p14:creationId xmlns:p14="http://schemas.microsoft.com/office/powerpoint/2010/main" val="3832387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8571" y="343940"/>
                <a:ext cx="8959042" cy="6226234"/>
              </a:xfrm>
            </p:spPr>
            <p:txBody>
              <a:bodyPr>
                <a:normAutofit/>
              </a:bodyPr>
              <a:lstStyle/>
              <a:p>
                <a:pPr>
                  <a:buClrTx/>
                  <a:buSzPct val="120000"/>
                  <a:buFont typeface="Arial" panose="020B0604020202020204" pitchFamily="34" charset="0"/>
                  <a:buChar char="•"/>
                </a:pPr>
                <a:r>
                  <a:rPr lang="el-GR" dirty="0" smtClean="0"/>
                  <a:t> </a:t>
                </a:r>
                <a:r>
                  <a:rPr lang="el-GR" b="1" dirty="0" smtClean="0"/>
                  <a:t>Αντίστροφα Συστήματα</a:t>
                </a:r>
              </a:p>
              <a:p>
                <a:pPr>
                  <a:buClrTx/>
                  <a:buSzPct val="120000"/>
                  <a:buFont typeface="Arial" panose="020B0604020202020204" pitchFamily="34" charset="0"/>
                  <a:buChar char="•"/>
                </a:pPr>
                <a:r>
                  <a:rPr lang="el-GR" dirty="0" smtClean="0"/>
                  <a:t> Παράδειγμα: </a:t>
                </a:r>
              </a:p>
              <a:p>
                <a:pPr>
                  <a:buClrTx/>
                  <a:buSzPct val="120000"/>
                  <a:buFont typeface="Courier New" panose="02070309020205020404" pitchFamily="49" charset="0"/>
                  <a:buChar char="o"/>
                </a:pPr>
                <a:r>
                  <a:rPr lang="el-GR" dirty="0"/>
                  <a:t> </a:t>
                </a:r>
                <a:r>
                  <a:rPr lang="el-GR" dirty="0" smtClean="0"/>
                  <a:t>Έστω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num>
                      <m:den>
                        <m:r>
                          <a:rPr lang="en-US" b="0" i="1" smtClean="0">
                            <a:latin typeface="Cambria Math" panose="02040503050406030204" pitchFamily="18" charset="0"/>
                          </a:rPr>
                          <m:t>1−0.8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&gt;0.8</m:t>
                    </m:r>
                  </m:oMath>
                </a14:m>
                <a:r>
                  <a:rPr lang="en-US" b="0" dirty="0" smtClean="0"/>
                  <a:t>. </a:t>
                </a:r>
                <a:r>
                  <a:rPr lang="el-GR" b="0" dirty="0" smtClean="0"/>
                  <a:t>Βρείτε το αντίστροφο σύστημα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b="0" dirty="0" smtClean="0"/>
              </a:p>
              <a:p>
                <a:pPr marL="201168" lvl="1" indent="0">
                  <a:buClrTx/>
                  <a:buSzPct val="120000"/>
                  <a:buNone/>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8571" y="343940"/>
                <a:ext cx="8959042" cy="6226234"/>
              </a:xfrm>
              <a:blipFill rotWithShape="0">
                <a:blip r:embed="rId2"/>
                <a:stretch>
                  <a:fillRect l="-1973"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878428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dirty="0" smtClean="0"/>
                  <a:t> </a:t>
                </a:r>
                <a:r>
                  <a:rPr lang="el-GR" b="1" dirty="0" smtClean="0"/>
                  <a:t>Αντίστροφα Συστήματα</a:t>
                </a:r>
              </a:p>
              <a:p>
                <a:pPr>
                  <a:buClrTx/>
                  <a:buSzPct val="120000"/>
                  <a:buFont typeface="Arial" panose="020B0604020202020204" pitchFamily="34" charset="0"/>
                  <a:buChar char="•"/>
                </a:pPr>
                <a:r>
                  <a:rPr lang="el-GR" dirty="0" smtClean="0"/>
                  <a:t> Παράδειγμα: </a:t>
                </a:r>
              </a:p>
              <a:p>
                <a:pPr>
                  <a:buClrTx/>
                  <a:buSzPct val="120000"/>
                  <a:buFont typeface="Courier New" panose="02070309020205020404" pitchFamily="49" charset="0"/>
                  <a:buChar char="o"/>
                </a:pPr>
                <a:r>
                  <a:rPr lang="el-GR" dirty="0"/>
                  <a:t> </a:t>
                </a:r>
                <a:r>
                  <a:rPr lang="el-GR" dirty="0" smtClean="0"/>
                  <a:t>Έστω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l-GR" b="0" i="1" smtClean="0">
                            <a:latin typeface="Cambria Math" panose="02040503050406030204" pitchFamily="18" charset="0"/>
                          </a:rPr>
                          <m:t>0.5</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num>
                      <m:den>
                        <m:r>
                          <a:rPr lang="en-US" b="0" i="1" smtClean="0">
                            <a:latin typeface="Cambria Math" panose="02040503050406030204" pitchFamily="18" charset="0"/>
                          </a:rPr>
                          <m:t>1−0.8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&gt;0.8</m:t>
                    </m:r>
                  </m:oMath>
                </a14:m>
                <a:r>
                  <a:rPr lang="en-US" b="0" dirty="0" smtClean="0"/>
                  <a:t>. </a:t>
                </a:r>
                <a:r>
                  <a:rPr lang="el-GR" b="0" dirty="0" smtClean="0"/>
                  <a:t>Βρείτε το αντίστροφο σύστημα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b="0" dirty="0" smtClean="0"/>
              </a:p>
              <a:p>
                <a:pPr marL="201168" lvl="1" indent="0">
                  <a:buClrTx/>
                  <a:buSzPct val="120000"/>
                  <a:buNone/>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2"/>
                <a:stretch>
                  <a:fillRect l="-1973"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8382170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9056718" cy="6301048"/>
              </a:xfrm>
            </p:spPr>
            <p:txBody>
              <a:bodyPr>
                <a:normAutofit/>
              </a:bodyPr>
              <a:lstStyle/>
              <a:p>
                <a:pPr>
                  <a:buClrTx/>
                  <a:buSzPct val="120000"/>
                  <a:buFont typeface="Arial" panose="020B0604020202020204" pitchFamily="34" charset="0"/>
                  <a:buChar char="•"/>
                </a:pPr>
                <a:r>
                  <a:rPr lang="el-GR" dirty="0" smtClean="0"/>
                  <a:t> Ο </a:t>
                </a:r>
                <a:r>
                  <a:rPr lang="el-GR" dirty="0" err="1" smtClean="0"/>
                  <a:t>Μετασχ</a:t>
                </a:r>
                <a:r>
                  <a:rPr lang="el-GR" dirty="0" smtClean="0"/>
                  <a:t>. Ζ είναι ένα πολύ ισχυρό εργαλείο αναπαράστασης σημάτων</a:t>
                </a:r>
              </a:p>
              <a:p>
                <a:pPr marL="0" indent="0">
                  <a:buClrTx/>
                  <a:buSzPct val="120000"/>
                  <a:buNone/>
                </a:pPr>
                <a:endParaRPr lang="el-GR" sz="1000" dirty="0"/>
              </a:p>
              <a:p>
                <a:pPr>
                  <a:buClrTx/>
                  <a:buSzPct val="120000"/>
                  <a:buFont typeface="Arial" panose="020B0604020202020204" pitchFamily="34" charset="0"/>
                  <a:buChar char="•"/>
                </a:pPr>
                <a:r>
                  <a:rPr lang="el-GR" dirty="0" smtClean="0"/>
                  <a:t> Η εμπειρία σας ως τώρα ίσως σας έχει αποκαλύψει τη χρήση του για ανάλυση ΓΧΑ συστημάτων…</a:t>
                </a:r>
              </a:p>
              <a:p>
                <a:pPr lvl="1">
                  <a:buClrTx/>
                  <a:buSzPct val="120000"/>
                  <a:buFont typeface="Arial" panose="020B0604020202020204" pitchFamily="34" charset="0"/>
                  <a:buChar char="•"/>
                </a:pPr>
                <a:r>
                  <a:rPr lang="el-GR" dirty="0" smtClean="0"/>
                  <a:t>…μέσω της ιδιότητας της συνέλιξης στο χρόνο </a:t>
                </a:r>
                <a:r>
                  <a:rPr lang="el-GR" dirty="0" smtClean="0">
                    <a:sym typeface="Wingdings" panose="05000000000000000000" pitchFamily="2" charset="2"/>
                  </a:rPr>
                  <a:t> γινόμενο στο χώρο του Ζ</a:t>
                </a:r>
              </a:p>
              <a:p>
                <a:pPr lvl="1">
                  <a:buClrTx/>
                  <a:buSzPct val="120000"/>
                  <a:buFont typeface="Arial" panose="020B0604020202020204" pitchFamily="34" charset="0"/>
                  <a:buChar char="•"/>
                </a:pPr>
                <a:endParaRPr lang="el-GR" dirty="0">
                  <a:sym typeface="Wingdings" panose="05000000000000000000" pitchFamily="2" charset="2"/>
                </a:endParaRPr>
              </a:p>
              <a:p>
                <a:pPr>
                  <a:buClrTx/>
                  <a:buSzPct val="120000"/>
                  <a:buFont typeface="Arial" panose="020B0604020202020204" pitchFamily="34" charset="0"/>
                  <a:buChar char="•"/>
                </a:pPr>
                <a:r>
                  <a:rPr lang="el-GR" dirty="0" smtClean="0"/>
                  <a:t> Ας «πλεύσουμε» στο χώρο των συστημάτων με τον ίδιο τρόπο που κάναμε και στο </a:t>
                </a:r>
                <a:r>
                  <a:rPr lang="el-GR" dirty="0" err="1" smtClean="0"/>
                  <a:t>Μετασχ</a:t>
                </a:r>
                <a:r>
                  <a:rPr lang="el-GR" dirty="0" smtClean="0"/>
                  <a:t>. </a:t>
                </a:r>
                <a:r>
                  <a:rPr lang="en-US" dirty="0" smtClean="0"/>
                  <a:t>Fourier </a:t>
                </a:r>
                <a:r>
                  <a:rPr lang="el-GR" dirty="0" smtClean="0"/>
                  <a:t>Διακριτού Χρόνου</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Ξεκινάμε από την ιδιότητα της </a:t>
                </a:r>
                <a:r>
                  <a:rPr lang="el-GR" dirty="0" err="1" smtClean="0"/>
                  <a:t>ιδιοσυνάρτησης</a:t>
                </a:r>
                <a:r>
                  <a:rPr lang="el-GR" dirty="0" smtClean="0"/>
                  <a:t> και </a:t>
                </a:r>
                <a:r>
                  <a:rPr lang="el-GR" dirty="0" err="1" smtClean="0"/>
                  <a:t>ιδιοτιμής</a:t>
                </a:r>
                <a:r>
                  <a:rPr lang="el-GR" dirty="0" smtClean="0"/>
                  <a:t>!</a:t>
                </a:r>
              </a:p>
              <a:p>
                <a:pPr lvl="1">
                  <a:buClrTx/>
                  <a:buSzPct val="120000"/>
                  <a:buFont typeface="Arial" panose="020B0604020202020204" pitchFamily="34" charset="0"/>
                  <a:buChar char="•"/>
                </a:pPr>
                <a:endParaRPr lang="el-GR" dirty="0"/>
              </a:p>
              <a:p>
                <a:pPr lvl="1">
                  <a:buClrTx/>
                  <a:buSzPct val="120000"/>
                  <a:buFont typeface="Arial" panose="020B0604020202020204" pitchFamily="34" charset="0"/>
                  <a:buChar char="•"/>
                </a:pPr>
                <a:r>
                  <a:rPr lang="el-GR" dirty="0" smtClean="0"/>
                  <a:t>Μπορούμε να δείξουμε εύκολα ότι το σήμα </a:t>
                </a:r>
                <a14:m>
                  <m:oMath xmlns:m="http://schemas.openxmlformats.org/officeDocument/2006/math">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𝑛</m:t>
                        </m:r>
                      </m:sup>
                    </m:sSup>
                  </m:oMath>
                </a14:m>
                <a:r>
                  <a:rPr lang="en-US" dirty="0" smtClean="0"/>
                  <a:t> </a:t>
                </a:r>
                <a:r>
                  <a:rPr lang="el-GR" dirty="0" smtClean="0"/>
                  <a:t>αποτελεί </a:t>
                </a:r>
                <a:r>
                  <a:rPr lang="el-GR" dirty="0" err="1" smtClean="0"/>
                  <a:t>ιδιοσυνάρτηση</a:t>
                </a:r>
                <a:r>
                  <a:rPr lang="el-GR" dirty="0" smtClean="0"/>
                  <a:t> ενός ΓΧΑ συστήματος</a:t>
                </a:r>
              </a:p>
              <a:p>
                <a:pPr lvl="1">
                  <a:buClrTx/>
                  <a:buSzPct val="120000"/>
                  <a:buFont typeface="Arial" panose="020B0604020202020204" pitchFamily="34" charset="0"/>
                  <a:buChar char="•"/>
                </a:pPr>
                <a:r>
                  <a:rPr lang="el-GR" dirty="0" smtClean="0"/>
                  <a:t>Η </a:t>
                </a:r>
                <a:r>
                  <a:rPr lang="el-GR" dirty="0" err="1" smtClean="0"/>
                  <a:t>ιδιοτιμή</a:t>
                </a:r>
                <a:r>
                  <a:rPr lang="el-GR" dirty="0" smtClean="0"/>
                  <a:t> του δίνεται από την εξίσωση </a:t>
                </a:r>
                <a:endParaRPr lang="en-US"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𝑛</m:t>
                              </m:r>
                            </m:sup>
                          </m:sSup>
                        </m:e>
                      </m:nary>
                    </m:oMath>
                  </m:oMathPara>
                </a14:m>
                <a:endParaRPr lang="en-US" dirty="0" smtClean="0"/>
              </a:p>
              <a:p>
                <a:pPr marL="201168" lvl="1" indent="0">
                  <a:buClrTx/>
                  <a:buSzPct val="120000"/>
                  <a:buNone/>
                </a:pPr>
                <a:endParaRPr lang="el-GR" sz="800" dirty="0" smtClean="0"/>
              </a:p>
              <a:p>
                <a:pPr marL="201168" lvl="1" indent="0">
                  <a:buClrTx/>
                  <a:buSzPct val="120000"/>
                  <a:buNone/>
                </a:pPr>
                <a:r>
                  <a:rPr lang="el-GR" dirty="0" smtClean="0"/>
                  <a:t>η οποία βλέπετε ότι αποτελεί το </a:t>
                </a:r>
                <a:r>
                  <a:rPr lang="el-GR" dirty="0" err="1" smtClean="0"/>
                  <a:t>Μετασχ</a:t>
                </a:r>
                <a:r>
                  <a:rPr lang="el-GR" dirty="0" smtClean="0"/>
                  <a:t>. Ζ της κρουστικής απόκρισης του ΓΧΑ συστήματος</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9056718" cy="6301048"/>
              </a:xfrm>
              <a:blipFill rotWithShape="0">
                <a:blip r:embed="rId2"/>
                <a:stretch>
                  <a:fillRect l="-1884" t="-1741" r="-1413"/>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874093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530690"/>
              </a:xfrm>
            </p:spPr>
            <p:txBody>
              <a:bodyPr>
                <a:normAutofit/>
              </a:bodyPr>
              <a:lstStyle/>
              <a:p>
                <a:pPr>
                  <a:buClrTx/>
                  <a:buSzPct val="120000"/>
                  <a:buFont typeface="Arial" panose="020B0604020202020204" pitchFamily="34" charset="0"/>
                  <a:buChar char="•"/>
                </a:pPr>
                <a:r>
                  <a:rPr lang="el-GR" dirty="0" smtClean="0"/>
                  <a:t> </a:t>
                </a:r>
                <a:r>
                  <a:rPr lang="el-GR" b="1" dirty="0" smtClean="0"/>
                  <a:t>Αντίστροφα Συστήματα</a:t>
                </a:r>
              </a:p>
              <a:p>
                <a:pPr marL="201168" lvl="1" indent="0">
                  <a:buClrTx/>
                  <a:buSzPct val="120000"/>
                  <a:buNone/>
                </a:pPr>
                <a:endParaRPr lang="el-GR" sz="800" dirty="0" smtClean="0"/>
              </a:p>
              <a:p>
                <a:pPr>
                  <a:buClrTx/>
                  <a:buSzPct val="120000"/>
                  <a:buFont typeface="Arial" panose="020B0604020202020204" pitchFamily="34" charset="0"/>
                  <a:buChar char="•"/>
                </a:pPr>
                <a:r>
                  <a:rPr lang="el-GR" dirty="0" smtClean="0"/>
                  <a:t> Μας ενδιαφέρουν περισσότερο τα συστήματα που έχουν </a:t>
                </a:r>
                <a:r>
                  <a:rPr lang="el-GR" b="1" dirty="0" smtClean="0"/>
                  <a:t>ευσταθές και αιτιατό </a:t>
                </a:r>
                <a:r>
                  <a:rPr lang="el-GR" dirty="0" smtClean="0"/>
                  <a:t>αντίστροφο σύστημα</a:t>
                </a:r>
              </a:p>
              <a:p>
                <a:pPr>
                  <a:buClrTx/>
                  <a:buSzPct val="120000"/>
                  <a:buFont typeface="Arial" panose="020B0604020202020204" pitchFamily="34" charset="0"/>
                  <a:buChar char="•"/>
                </a:pPr>
                <a:endParaRPr lang="el-GR" sz="1250" b="0" dirty="0" smtClean="0"/>
              </a:p>
              <a:p>
                <a:pPr>
                  <a:buClrTx/>
                  <a:buSzPct val="120000"/>
                  <a:buFont typeface="Arial" panose="020B0604020202020204" pitchFamily="34" charset="0"/>
                  <a:buChar char="•"/>
                </a:pPr>
                <a:r>
                  <a:rPr lang="el-GR" b="0" dirty="0" smtClean="0"/>
                  <a:t> Όπως είδατε πριν, μπορεί κανένα από τα υποψήφια αντίστροφα συστ</a:t>
                </a:r>
                <a:r>
                  <a:rPr lang="el-GR" dirty="0" smtClean="0"/>
                  <a:t>ήματα να μην είναι </a:t>
                </a:r>
                <a:r>
                  <a:rPr lang="el-GR" b="1" dirty="0" smtClean="0"/>
                  <a:t>ταυτόχρονα</a:t>
                </a:r>
                <a:r>
                  <a:rPr lang="el-GR" dirty="0" smtClean="0"/>
                  <a:t> ευσταθές και αιτιατό</a:t>
                </a:r>
              </a:p>
              <a:p>
                <a:pPr>
                  <a:buClrTx/>
                  <a:buSzPct val="120000"/>
                  <a:buFont typeface="Arial" panose="020B0604020202020204" pitchFamily="34" charset="0"/>
                  <a:buChar char="•"/>
                </a:pPr>
                <a:endParaRPr lang="el-GR" sz="1400" b="0" dirty="0" smtClean="0"/>
              </a:p>
              <a:p>
                <a:pPr>
                  <a:buClrTx/>
                  <a:buSzPct val="120000"/>
                  <a:buFont typeface="Arial" panose="020B0604020202020204" pitchFamily="34" charset="0"/>
                  <a:buChar char="•"/>
                </a:pPr>
                <a:r>
                  <a:rPr lang="el-GR" b="0" dirty="0" smtClean="0"/>
                  <a:t> Έστω λοιπόν ότι έχουμε ένα ευσταθές και αιτιατό σύστημα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l-GR" b="0" dirty="0" smtClean="0"/>
                  <a:t/>
                </a:r>
                <a:br>
                  <a:rPr lang="el-GR" b="0" dirty="0" smtClean="0"/>
                </a:br>
                <a:endParaRPr lang="en-US" b="0" dirty="0" smtClean="0"/>
              </a:p>
              <a:p>
                <a:pPr lvl="1">
                  <a:buClrTx/>
                  <a:buSzPct val="120000"/>
                  <a:buFont typeface="Arial" panose="020B0604020202020204" pitchFamily="34" charset="0"/>
                  <a:buChar char="•"/>
                </a:pPr>
                <a:r>
                  <a:rPr lang="el-GR" sz="2000" dirty="0" smtClean="0"/>
                  <a:t>Ως τέτοιο, θα έχει </a:t>
                </a:r>
                <a:r>
                  <a:rPr lang="el-GR" sz="2000" b="1" dirty="0" smtClean="0"/>
                  <a:t>όλους</a:t>
                </a:r>
                <a:r>
                  <a:rPr lang="el-GR" sz="2000" dirty="0" smtClean="0"/>
                  <a:t> τους πόλους του εντός του μοναδιαίου κύκλου, αφού το πεδίο σύγκλισης του είναι </a:t>
                </a:r>
                <a14:m>
                  <m:oMath xmlns:m="http://schemas.openxmlformats.org/officeDocument/2006/math">
                    <m:r>
                      <a:rPr lang="en-US" sz="2000" b="0" i="0" smtClean="0">
                        <a:latin typeface="Cambria Math" panose="02040503050406030204" pitchFamily="18" charset="0"/>
                      </a:rPr>
                      <m:t>{</m:t>
                    </m:r>
                    <m:d>
                      <m:dPr>
                        <m:begChr m:val="|"/>
                        <m:endChr m:val="|"/>
                        <m:ctrlPr>
                          <a:rPr lang="el-GR"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&gt;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max</m:t>
                        </m:r>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𝑘</m:t>
                                </m:r>
                              </m:sub>
                            </m:sSub>
                          </m:e>
                        </m:d>
                      </m:e>
                    </m:func>
                    <m:r>
                      <a:rPr lang="en-US" sz="2000" b="0" i="1" smtClean="0">
                        <a:latin typeface="Cambria Math" panose="02040503050406030204" pitchFamily="18" charset="0"/>
                      </a:rPr>
                      <m:t>}</m:t>
                    </m:r>
                  </m:oMath>
                </a14:m>
                <a:r>
                  <a:rPr lang="en-US" sz="2000" dirty="0" smtClean="0"/>
                  <a:t> </a:t>
                </a:r>
                <a:r>
                  <a:rPr lang="el-GR" sz="2000" dirty="0" smtClean="0"/>
                  <a:t>και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𝑘</m:t>
                            </m:r>
                          </m:sub>
                        </m:sSub>
                      </m:e>
                    </m:d>
                    <m:r>
                      <a:rPr lang="en-US" sz="2000" b="0" i="1" smtClean="0">
                        <a:latin typeface="Cambria Math" panose="02040503050406030204" pitchFamily="18" charset="0"/>
                      </a:rPr>
                      <m:t>&lt;1, ∀</m:t>
                    </m:r>
                    <m:r>
                      <a:rPr lang="en-US" sz="2000" b="0" i="1" smtClean="0">
                        <a:latin typeface="Cambria Math" panose="02040503050406030204" pitchFamily="18" charset="0"/>
                      </a:rPr>
                      <m:t>𝑘</m:t>
                    </m:r>
                  </m:oMath>
                </a14:m>
                <a:r>
                  <a:rPr lang="el-GR" sz="2000" dirty="0" smtClean="0"/>
                  <a:t/>
                </a:r>
                <a:br>
                  <a:rPr lang="el-GR" sz="2000" dirty="0" smtClean="0"/>
                </a:br>
                <a:endParaRPr lang="el-GR" sz="2000" dirty="0" smtClean="0"/>
              </a:p>
              <a:p>
                <a:pPr lvl="1">
                  <a:buClrTx/>
                  <a:buSzPct val="120000"/>
                  <a:buFont typeface="Arial" panose="020B0604020202020204" pitchFamily="34" charset="0"/>
                  <a:buChar char="•"/>
                </a:pPr>
                <a:r>
                  <a:rPr lang="el-GR" sz="2000" dirty="0" smtClean="0"/>
                  <a:t>Τα μηδενικά μπορούν να βρίσκονται οπουδήποτε</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530690"/>
              </a:xfrm>
              <a:blipFill rotWithShape="0">
                <a:blip r:embed="rId2"/>
                <a:stretch>
                  <a:fillRect l="-1905" t="-1679" r="-1156"/>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1980762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530690"/>
              </a:xfrm>
            </p:spPr>
            <p:txBody>
              <a:bodyPr>
                <a:normAutofit/>
              </a:bodyPr>
              <a:lstStyle/>
              <a:p>
                <a:pPr>
                  <a:buClrTx/>
                  <a:buSzPct val="120000"/>
                  <a:buFont typeface="Arial" panose="020B0604020202020204" pitchFamily="34" charset="0"/>
                  <a:buChar char="•"/>
                </a:pPr>
                <a:r>
                  <a:rPr lang="el-GR" dirty="0" smtClean="0"/>
                  <a:t> </a:t>
                </a:r>
                <a:r>
                  <a:rPr lang="el-GR" b="1" dirty="0" smtClean="0"/>
                  <a:t>Αντίστροφα Συστήματα</a:t>
                </a:r>
              </a:p>
              <a:p>
                <a:pPr marL="201168" lvl="1" indent="0">
                  <a:buClrTx/>
                  <a:buSzPct val="120000"/>
                  <a:buNone/>
                </a:pPr>
                <a:endParaRPr lang="el-GR" sz="1400" b="0" dirty="0" smtClean="0"/>
              </a:p>
              <a:p>
                <a:pPr>
                  <a:buClrTx/>
                  <a:buSzPct val="120000"/>
                  <a:buFont typeface="Arial" panose="020B0604020202020204" pitchFamily="34" charset="0"/>
                  <a:buChar char="•"/>
                </a:pPr>
                <a:r>
                  <a:rPr lang="el-GR" dirty="0" smtClean="0"/>
                  <a:t> Τι πρέπει να συμβαίνει στο σύστημα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oMath>
                </a14:m>
                <a:r>
                  <a:rPr lang="el-GR" dirty="0" smtClean="0"/>
                  <a:t> έτσι ώστε το αντίστροφο σύστημα να είναι και αυτό </a:t>
                </a:r>
                <a:r>
                  <a:rPr lang="el-GR" b="1" dirty="0" smtClean="0"/>
                  <a:t>ευσταθές και αιτιατό</a:t>
                </a:r>
                <a:r>
                  <a:rPr lang="el-GR" dirty="0" smtClean="0"/>
                  <a:t>?</a:t>
                </a:r>
                <a:endParaRPr lang="en-US" dirty="0"/>
              </a:p>
              <a:p>
                <a:pPr>
                  <a:buClrTx/>
                  <a:buSzPct val="120000"/>
                  <a:buFont typeface="Arial" panose="020B0604020202020204" pitchFamily="34" charset="0"/>
                  <a:buChar char="•"/>
                </a:pPr>
                <a:endParaRPr lang="el-GR" sz="1400" b="0" dirty="0" smtClean="0"/>
              </a:p>
              <a:p>
                <a:pPr>
                  <a:buClrTx/>
                  <a:buSzPct val="120000"/>
                  <a:buFont typeface="Arial" panose="020B0604020202020204" pitchFamily="34" charset="0"/>
                  <a:buChar char="•"/>
                </a:pPr>
                <a:r>
                  <a:rPr lang="el-GR" dirty="0" smtClean="0"/>
                  <a:t> Αν σκεφτούμε ότι στο αντίστροφο σύστημα τα μηδενικά του αρχικού συστήματος γίνονται πόλοι, τότε πρέπει αυτοί να βρίσκονται εντός του μοναδιαίου κύκλου</a:t>
                </a:r>
              </a:p>
              <a:p>
                <a:pPr lvl="1">
                  <a:buClrTx/>
                  <a:buSzPct val="120000"/>
                  <a:buFont typeface="Arial" panose="020B0604020202020204" pitchFamily="34" charset="0"/>
                  <a:buChar char="•"/>
                </a:pPr>
                <a:r>
                  <a:rPr lang="el-GR" sz="2000" b="0" dirty="0" smtClean="0"/>
                  <a:t>Άρα </a:t>
                </a:r>
                <a:r>
                  <a:rPr lang="el-GR" sz="2000" b="1" dirty="0" smtClean="0"/>
                  <a:t>όλα</a:t>
                </a:r>
                <a:r>
                  <a:rPr lang="el-GR" sz="2000" b="0" dirty="0" smtClean="0"/>
                  <a:t> τα μηδενικά του αρχικού συστήματος πρέπει να βρίσκονται ΚΑΙ ΑΥΤΑ εντός του μοναδιαίου κύκλου</a:t>
                </a:r>
              </a:p>
              <a:p>
                <a:pPr lvl="1">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b="0" dirty="0" smtClean="0"/>
                  <a:t> Τέτοια συστήματα, με </a:t>
                </a:r>
                <a:r>
                  <a:rPr lang="el-GR" b="1" dirty="0" smtClean="0"/>
                  <a:t>όλους</a:t>
                </a:r>
                <a:r>
                  <a:rPr lang="el-GR" b="0" dirty="0" smtClean="0"/>
                  <a:t> τους πόλους και </a:t>
                </a:r>
                <a:r>
                  <a:rPr lang="el-GR" b="1" dirty="0" smtClean="0"/>
                  <a:t>όλα</a:t>
                </a:r>
                <a:r>
                  <a:rPr lang="el-GR" b="0" dirty="0" smtClean="0"/>
                  <a:t> τα μηδενικά εντός μοναδιαίου κύκλου ονομάζονται </a:t>
                </a:r>
                <a:r>
                  <a:rPr lang="el-GR" b="1" dirty="0" smtClean="0"/>
                  <a:t>Συστήματα Ελάχιστης Φάσης – </a:t>
                </a:r>
                <a:r>
                  <a:rPr lang="en-US" b="1" dirty="0" smtClean="0"/>
                  <a:t>Minimum Phase</a:t>
                </a:r>
                <a:r>
                  <a:rPr lang="el-GR" b="1" dirty="0" smtClean="0"/>
                  <a:t> </a:t>
                </a:r>
                <a:endParaRPr lang="en-US" dirty="0" smtClean="0"/>
              </a:p>
              <a:p>
                <a:pPr lvl="1">
                  <a:buClrTx/>
                  <a:buSzPct val="120000"/>
                  <a:buFont typeface="Arial" panose="020B0604020202020204" pitchFamily="34" charset="0"/>
                  <a:buChar char="•"/>
                </a:pPr>
                <a:r>
                  <a:rPr lang="el-GR" sz="2000" b="0" dirty="0" smtClean="0"/>
                  <a:t>θα τα μελετήσουμε λίγο αργότερ</a:t>
                </a:r>
                <a:r>
                  <a:rPr lang="el-GR" sz="2000" dirty="0" smtClean="0"/>
                  <a:t>α…</a:t>
                </a: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530690"/>
              </a:xfrm>
              <a:blipFill rotWithShape="0">
                <a:blip r:embed="rId2"/>
                <a:stretch>
                  <a:fillRect l="-1905" t="-1679"/>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307115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a:buClrTx/>
              <a:buSzPct val="120000"/>
              <a:buFont typeface="Arial" panose="020B0604020202020204" pitchFamily="34" charset="0"/>
              <a:buChar char="•"/>
            </a:pPr>
            <a:r>
              <a:rPr lang="el-GR" dirty="0" smtClean="0"/>
              <a:t> </a:t>
            </a:r>
            <a:r>
              <a:rPr lang="el-GR" dirty="0" err="1" smtClean="0"/>
              <a:t>Εισάγαμε</a:t>
            </a:r>
            <a:r>
              <a:rPr lang="el-GR" dirty="0" smtClean="0"/>
              <a:t> το </a:t>
            </a:r>
            <a:r>
              <a:rPr lang="el-GR" dirty="0" err="1" smtClean="0"/>
              <a:t>μετασχ</a:t>
            </a:r>
            <a:r>
              <a:rPr lang="el-GR" dirty="0" smtClean="0"/>
              <a:t>. Ζ ως μια «γενίκευση» του </a:t>
            </a:r>
            <a:r>
              <a:rPr lang="el-GR" dirty="0" err="1" smtClean="0"/>
              <a:t>μετασχ</a:t>
            </a:r>
            <a:r>
              <a:rPr lang="el-GR" dirty="0" smtClean="0"/>
              <a:t>. </a:t>
            </a:r>
            <a:r>
              <a:rPr lang="en-US" dirty="0" smtClean="0"/>
              <a:t>Fourier</a:t>
            </a:r>
            <a:r>
              <a:rPr lang="el-GR" dirty="0" smtClean="0"/>
              <a:t> επάνω στο μιγαδικό επίπεδο</a:t>
            </a:r>
          </a:p>
          <a:p>
            <a:pPr>
              <a:buClrTx/>
              <a:buSzPct val="120000"/>
              <a:buFont typeface="Arial" panose="020B0604020202020204" pitchFamily="34" charset="0"/>
              <a:buChar char="•"/>
            </a:pPr>
            <a:r>
              <a:rPr lang="el-GR" b="0" dirty="0"/>
              <a:t> </a:t>
            </a:r>
            <a:r>
              <a:rPr lang="el-GR" b="0" dirty="0" smtClean="0"/>
              <a:t>Είδα</a:t>
            </a:r>
            <a:r>
              <a:rPr lang="el-GR" dirty="0" smtClean="0"/>
              <a:t>με όμως ότι όταν το πεδίο σύγκλισης του </a:t>
            </a:r>
            <a:r>
              <a:rPr lang="el-GR" dirty="0" err="1" smtClean="0"/>
              <a:t>μετασχ</a:t>
            </a:r>
            <a:r>
              <a:rPr lang="el-GR" dirty="0" smtClean="0"/>
              <a:t>. Ζ περιέχει το μοναδιαίο κύκλο, τότε ο </a:t>
            </a:r>
            <a:r>
              <a:rPr lang="el-GR" dirty="0" err="1" smtClean="0"/>
              <a:t>μετασχ</a:t>
            </a:r>
            <a:r>
              <a:rPr lang="el-GR" dirty="0" smtClean="0"/>
              <a:t>. </a:t>
            </a:r>
            <a:r>
              <a:rPr lang="en-US" dirty="0" smtClean="0"/>
              <a:t>Fourier </a:t>
            </a:r>
            <a:r>
              <a:rPr lang="el-GR" dirty="0" smtClean="0"/>
              <a:t>συγκλίνει (== «υπάρχει» μέσω του ορισμού του)</a:t>
            </a:r>
          </a:p>
          <a:p>
            <a:pPr>
              <a:buClrTx/>
              <a:buSzPct val="120000"/>
              <a:buFont typeface="Arial" panose="020B0604020202020204" pitchFamily="34" charset="0"/>
              <a:buChar char="•"/>
            </a:pPr>
            <a:r>
              <a:rPr lang="el-GR" b="0" dirty="0"/>
              <a:t> </a:t>
            </a:r>
            <a:r>
              <a:rPr lang="el-GR" b="0" dirty="0" smtClean="0"/>
              <a:t>Όμως είδαμε ότι οι πόλοι και τα μηδενικά του </a:t>
            </a:r>
            <a:r>
              <a:rPr lang="el-GR" b="0" dirty="0" err="1" smtClean="0"/>
              <a:t>μετασχ</a:t>
            </a:r>
            <a:r>
              <a:rPr lang="el-GR" b="0" dirty="0" smtClean="0"/>
              <a:t>. Ζ «δρουν» επάνω στο φάσμα πλάτους και στο φάσμα φάσης του </a:t>
            </a:r>
            <a:r>
              <a:rPr lang="el-GR" b="0" dirty="0" err="1" smtClean="0"/>
              <a:t>μετασχ</a:t>
            </a:r>
            <a:r>
              <a:rPr lang="el-GR" b="0" dirty="0" smtClean="0"/>
              <a:t>. </a:t>
            </a:r>
            <a:r>
              <a:rPr lang="en-US" b="0" dirty="0" smtClean="0"/>
              <a:t>Fourier!</a:t>
            </a:r>
          </a:p>
          <a:p>
            <a:pPr lvl="1">
              <a:buClrTx/>
              <a:buSzPct val="120000"/>
              <a:buFont typeface="Arial" panose="020B0604020202020204" pitchFamily="34" charset="0"/>
              <a:buChar char="•"/>
            </a:pPr>
            <a:r>
              <a:rPr lang="el-GR" dirty="0" smtClean="0"/>
              <a:t>Πώς? </a:t>
            </a:r>
          </a:p>
          <a:p>
            <a:pPr lvl="2">
              <a:buClrTx/>
              <a:buSzPct val="120000"/>
              <a:buFont typeface="Arial" panose="020B0604020202020204" pitchFamily="34" charset="0"/>
              <a:buChar char="•"/>
            </a:pPr>
            <a:r>
              <a:rPr lang="el-GR" sz="1600" dirty="0" smtClean="0"/>
              <a:t>Ένας πόλος κοντά στο μοναδιαίο κύκλο αυξάνει τις τιμές του φάσματος πλάτους γύρω από τη συχνότητα στην οποία βρίσκεται</a:t>
            </a:r>
          </a:p>
          <a:p>
            <a:pPr lvl="2">
              <a:buClrTx/>
              <a:buSzPct val="120000"/>
              <a:buFont typeface="Arial" panose="020B0604020202020204" pitchFamily="34" charset="0"/>
              <a:buChar char="•"/>
            </a:pPr>
            <a:r>
              <a:rPr lang="el-GR" sz="1600" b="0" dirty="0" smtClean="0"/>
              <a:t>Ένα μηδενικό κοντά στο μοναδιαίο κύκλο μειώνει τις τιμές του φάσματος πλάτους γύρω α</a:t>
            </a:r>
            <a:r>
              <a:rPr lang="el-GR" sz="1600" dirty="0" smtClean="0"/>
              <a:t>πό τη συχνότητα στην οποία βρίσκεται</a:t>
            </a:r>
          </a:p>
          <a:p>
            <a:pPr lvl="2">
              <a:buClrTx/>
              <a:buSzPct val="120000"/>
              <a:buFont typeface="Arial" panose="020B0604020202020204" pitchFamily="34" charset="0"/>
              <a:buChar char="•"/>
            </a:pPr>
            <a:r>
              <a:rPr lang="el-GR" sz="1600" dirty="0" smtClean="0"/>
              <a:t>Για το φάσμα φάσης δεν είπαμε κάτι σχετικό</a:t>
            </a:r>
            <a:endParaRPr lang="el-GR" sz="1600" b="0" dirty="0"/>
          </a:p>
          <a:p>
            <a:pPr>
              <a:buClrTx/>
              <a:buSzPct val="120000"/>
              <a:buFont typeface="Arial" panose="020B0604020202020204" pitchFamily="34" charset="0"/>
              <a:buChar char="•"/>
            </a:pPr>
            <a:r>
              <a:rPr lang="el-GR" dirty="0"/>
              <a:t> </a:t>
            </a:r>
            <a:r>
              <a:rPr lang="el-GR" dirty="0" smtClean="0"/>
              <a:t>Η παραπάνω περιγραφή είναι κάπως «γενική» και «διαισθητική»</a:t>
            </a:r>
          </a:p>
          <a:p>
            <a:pPr>
              <a:buClrTx/>
              <a:buSzPct val="120000"/>
              <a:buFont typeface="Arial" panose="020B0604020202020204" pitchFamily="34" charset="0"/>
              <a:buChar char="•"/>
            </a:pPr>
            <a:r>
              <a:rPr lang="el-GR" dirty="0" smtClean="0"/>
              <a:t> Δε θα ήταν ενδιαφέρον να δούμε </a:t>
            </a:r>
            <a:r>
              <a:rPr lang="el-GR" i="1" u="sng" dirty="0" smtClean="0"/>
              <a:t>ακριβώς</a:t>
            </a:r>
            <a:r>
              <a:rPr lang="el-GR" dirty="0" smtClean="0"/>
              <a:t> πως επηρεάζονται οι φασματικές αποκρίσεις από τους πόλους και τα μηδενικά?</a:t>
            </a:r>
            <a:endParaRPr lang="el-GR" b="0" dirty="0"/>
          </a:p>
          <a:p>
            <a:pPr lvl="1">
              <a:buClrTx/>
              <a:buSzPct val="120000"/>
              <a:buFont typeface="Arial" panose="020B0604020202020204" pitchFamily="34" charset="0"/>
              <a:buChar char="•"/>
            </a:pPr>
            <a:endParaRPr lang="en-US" b="0" dirty="0" smtClean="0"/>
          </a:p>
          <a:p>
            <a:pPr marL="201168" lvl="1"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905902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lnSpcReduction="10000"/>
              </a:bodyPr>
              <a:lstStyle/>
              <a:p>
                <a:pPr>
                  <a:buClrTx/>
                  <a:buSzPct val="120000"/>
                  <a:buFont typeface="Arial" panose="020B0604020202020204" pitchFamily="34" charset="0"/>
                  <a:buChar char="•"/>
                </a:pPr>
                <a:r>
                  <a:rPr lang="el-GR" b="1" dirty="0" smtClean="0"/>
                  <a:t> Διάγραμμα Διανυσμάτων</a:t>
                </a:r>
              </a:p>
              <a:p>
                <a:pPr>
                  <a:buClrTx/>
                  <a:buSzPct val="120000"/>
                  <a:buFont typeface="Arial" panose="020B0604020202020204" pitchFamily="34" charset="0"/>
                  <a:buChar char="•"/>
                </a:pPr>
                <a:r>
                  <a:rPr lang="el-GR" dirty="0" smtClean="0"/>
                  <a:t> Ας γράψουμε τις αποκρίσεις πλάτους, φάσης, και την καθυστέρηση ομάδας μιας ρητής συνάρτησης μεταφοράς, όταν αυτή υπολογίζεται επάνω στο μοναδιαίο κύκλο</a:t>
                </a:r>
              </a:p>
              <a:p>
                <a:pPr marL="0" indent="0">
                  <a:buClrTx/>
                  <a:buSzPct val="120000"/>
                  <a:buNone/>
                </a:pPr>
                <a:endParaRPr lang="en-US" sz="400" dirty="0"/>
              </a:p>
              <a:p>
                <a:pPr>
                  <a:buClrTx/>
                  <a:buSzPct val="120000"/>
                  <a:buFont typeface="Wingdings" panose="05000000000000000000" pitchFamily="2" charset="2"/>
                  <a:buChar char="q"/>
                </a:pPr>
                <a:r>
                  <a:rPr lang="en-US" i="1" dirty="0">
                    <a:latin typeface="Cambria Math" panose="02040503050406030204" pitchFamily="18" charset="0"/>
                  </a:rPr>
                  <a:t> </a:t>
                </a:r>
                <a:r>
                  <a:rPr lang="el-GR" dirty="0" smtClean="0"/>
                  <a:t>Απόκριση Πλάτους</a:t>
                </a: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l-GR"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e>
                      </m:d>
                      <m:r>
                        <a:rPr lang="el-GR" b="0" i="1" smtClean="0">
                          <a:latin typeface="Cambria Math" panose="02040503050406030204" pitchFamily="18" charset="0"/>
                        </a:rPr>
                        <m:t>=</m:t>
                      </m:r>
                      <m:d>
                        <m:dPr>
                          <m:begChr m:val="|"/>
                          <m:endChr m:val="|"/>
                          <m:ctrlPr>
                            <a:rPr lang="el-GR" b="0" i="1" smtClean="0">
                              <a:latin typeface="Cambria Math" panose="02040503050406030204" pitchFamily="18" charset="0"/>
                            </a:rPr>
                          </m:ctrlPr>
                        </m:dPr>
                        <m:e>
                          <m:r>
                            <m:rPr>
                              <m:sty m:val="p"/>
                            </m:rPr>
                            <a:rPr lang="el-GR" b="0" i="0" smtClean="0">
                              <a:latin typeface="Cambria Math" panose="02040503050406030204" pitchFamily="18" charset="0"/>
                            </a:rPr>
                            <m:t>Α</m:t>
                          </m:r>
                        </m:e>
                      </m:d>
                      <m:f>
                        <m:fPr>
                          <m:ctrlPr>
                            <a:rPr lang="el-GR" b="0" i="1" smtClean="0">
                              <a:latin typeface="Cambria Math" panose="02040503050406030204" pitchFamily="18" charset="0"/>
                            </a:rPr>
                          </m:ctrlPr>
                        </m:fPr>
                        <m:num>
                          <m:nary>
                            <m:naryPr>
                              <m:chr m:val="∏"/>
                              <m:ctrlPr>
                                <a:rPr lang="el-GR"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l-GR" b="0" i="1" smtClean="0">
                                  <a:latin typeface="Cambria Math" panose="02040503050406030204" pitchFamily="18" charset="0"/>
                                </a:rPr>
                                <m:t>=1</m:t>
                              </m:r>
                            </m:sub>
                            <m:sup>
                              <m:r>
                                <a:rPr lang="en-US" b="0" i="1" smtClean="0">
                                  <a:latin typeface="Cambria Math" panose="02040503050406030204" pitchFamily="18" charset="0"/>
                                </a:rPr>
                                <m:t>𝑀</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e>
                              </m:d>
                            </m:e>
                          </m:nary>
                        </m:num>
                        <m:den>
                          <m:nary>
                            <m:naryPr>
                              <m:chr m:val="∏"/>
                              <m:ctrlPr>
                                <a:rPr lang="el-GR" b="0" i="1" smtClean="0">
                                  <a:latin typeface="Cambria Math" panose="02040503050406030204" pitchFamily="18" charset="0"/>
                                </a:rPr>
                              </m:ctrlPr>
                            </m:naryPr>
                            <m:sub>
                              <m:r>
                                <m:rPr>
                                  <m:brk m:alnAt="23"/>
                                </m:rP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e>
                              </m:d>
                            </m:e>
                          </m:nary>
                        </m:den>
                      </m:f>
                    </m:oMath>
                  </m:oMathPara>
                </a14:m>
                <a:endParaRPr lang="el-GR" b="0" dirty="0" smtClean="0"/>
              </a:p>
              <a:p>
                <a:pPr>
                  <a:buClrTx/>
                  <a:buSzPct val="120000"/>
                  <a:buFont typeface="Wingdings" panose="05000000000000000000" pitchFamily="2" charset="2"/>
                  <a:buChar char="q"/>
                </a:pPr>
                <a:r>
                  <a:rPr lang="el-GR" b="0" dirty="0" smtClean="0"/>
                  <a:t> Απόκριση Φάσης</a:t>
                </a:r>
                <a:endParaRPr lang="en-US" b="0" dirty="0" smtClean="0"/>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𝑀</m:t>
                          </m:r>
                        </m:sup>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r>
                            <a:rPr lang="en-US" b="0" i="1" smtClean="0">
                              <a:latin typeface="Cambria Math" panose="02040503050406030204" pitchFamily="18" charset="0"/>
                            </a:rPr>
                            <m:t>)</m:t>
                          </m:r>
                        </m:e>
                      </m:nary>
                      <m:r>
                        <a:rPr lang="en-US" b="0" i="1" smtClean="0">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𝑀</m:t>
                          </m:r>
                        </m:sup>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e>
                          </m:d>
                        </m:e>
                      </m:nary>
                    </m:oMath>
                    <m:oMath xmlns:m="http://schemas.openxmlformats.org/officeDocument/2006/math">
                      <m:r>
                        <a:rPr lang="el-GR" b="0" i="1" smtClean="0">
                          <a:latin typeface="Cambria Math" panose="02040503050406030204" pitchFamily="18" charset="0"/>
                        </a:rPr>
                        <m:t> </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𝑀</m:t>
                          </m:r>
                        </m:sup>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r>
                            <a:rPr lang="en-US" b="0" i="1" smtClean="0">
                              <a:latin typeface="Cambria Math" panose="02040503050406030204" pitchFamily="18" charset="0"/>
                            </a:rPr>
                            <m:t>)</m:t>
                          </m:r>
                        </m:e>
                      </m:nary>
                      <m:r>
                        <a:rPr lang="el-GR" b="0" i="1" smtClean="0">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𝑀</m:t>
                          </m:r>
                        </m:sup>
                        <m:e>
                          <m:r>
                            <a:rPr lang="en-US" i="1">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e>
                      </m:nary>
                    </m:oMath>
                  </m:oMathPara>
                </a14:m>
                <a:endParaRPr lang="en-US" b="0" dirty="0" smtClean="0"/>
              </a:p>
              <a:p>
                <a:pPr>
                  <a:buClrTx/>
                  <a:buSzPct val="120000"/>
                  <a:buFont typeface="Wingdings" panose="05000000000000000000" pitchFamily="2" charset="2"/>
                  <a:buChar char="q"/>
                </a:pPr>
                <a:r>
                  <a:rPr lang="el-GR" b="0" dirty="0" smtClean="0"/>
                  <a:t> Καθυστέρηση Ομάδας</a:t>
                </a:r>
              </a:p>
              <a:p>
                <a:pPr marL="0" indent="0">
                  <a:buClrTx/>
                  <a:buSzPct val="120000"/>
                  <a:buNone/>
                </a:pPr>
                <a:endParaRPr lang="en-US" sz="100" b="0" dirty="0" smtClean="0"/>
              </a:p>
              <a:p>
                <a:pPr marL="201168" lvl="1" indent="0">
                  <a:buClrTx/>
                  <a:buSzPct val="12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r>
                        <a:rPr lang="en-US" i="1">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𝑀</m:t>
                          </m:r>
                        </m:sup>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m:t>
                              </m:r>
                              <m:r>
                                <a:rPr lang="en-US" i="1">
                                  <a:latin typeface="Cambria Math" panose="02040503050406030204" pitchFamily="18" charset="0"/>
                                </a:rPr>
                                <m:t>𝜔</m:t>
                              </m:r>
                            </m:den>
                          </m:f>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e>
                      </m:nary>
                      <m:r>
                        <a:rPr lang="en-US" b="0" i="1" smtClean="0">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𝑀</m:t>
                          </m:r>
                        </m:sup>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m:t>
                              </m:r>
                              <m:r>
                                <a:rPr lang="en-US" i="1">
                                  <a:latin typeface="Cambria Math" panose="02040503050406030204" pitchFamily="18" charset="0"/>
                                </a:rPr>
                                <m:t>𝜔</m:t>
                              </m:r>
                            </m:den>
                          </m:f>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e>
                      </m:nary>
                    </m:oMath>
                  </m:oMathPara>
                </a14:m>
                <a:endParaRPr lang="el-GR" dirty="0" smtClean="0"/>
              </a:p>
              <a:p>
                <a:pPr marL="0" indent="0">
                  <a:buClrTx/>
                  <a:buSzPct val="120000"/>
                  <a:buNone/>
                </a:pPr>
                <a:endParaRPr lang="en-US" sz="700" dirty="0" smtClean="0"/>
              </a:p>
              <a:p>
                <a:pPr>
                  <a:buClrTx/>
                  <a:buSzPct val="120000"/>
                  <a:buFont typeface="Arial" panose="020B0604020202020204" pitchFamily="34" charset="0"/>
                  <a:buChar char="•"/>
                </a:pPr>
                <a:r>
                  <a:rPr lang="en-US" dirty="0"/>
                  <a:t> </a:t>
                </a:r>
                <a:r>
                  <a:rPr lang="el-GR" dirty="0" smtClean="0"/>
                  <a:t>Κοινό στοιχείο: όροι της μορφής </a:t>
                </a:r>
                <a14:m>
                  <m:oMath xmlns:m="http://schemas.openxmlformats.org/officeDocument/2006/math">
                    <m:d>
                      <m:dPr>
                        <m:ctrlPr>
                          <a:rPr lang="el-GR" b="0" i="1" smtClean="0">
                            <a:latin typeface="Cambria Math" panose="02040503050406030204" pitchFamily="18" charset="0"/>
                          </a:rPr>
                        </m:ctrlPr>
                      </m:dPr>
                      <m:e>
                        <m:r>
                          <a:rPr lang="el-GR"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e>
                    </m:d>
                  </m:oMath>
                </a14:m>
                <a:r>
                  <a:rPr lang="en-US" dirty="0" smtClean="0"/>
                  <a:t>!!</a:t>
                </a:r>
                <a:endParaRPr lang="el-GR" dirty="0" smtClean="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2153" r="-204"/>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912840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a:buClrTx/>
                  <a:buSzPct val="120000"/>
                  <a:buFont typeface="Arial" panose="020B0604020202020204" pitchFamily="34" charset="0"/>
                  <a:buChar char="•"/>
                </a:pPr>
                <a:r>
                  <a:rPr lang="el-GR" dirty="0" smtClean="0"/>
                  <a:t> Ας θεωρήσουμε τον όρο </a:t>
                </a:r>
                <a14:m>
                  <m:oMath xmlns:m="http://schemas.openxmlformats.org/officeDocument/2006/math">
                    <m:r>
                      <a:rPr lang="el-GR" i="1">
                        <a:latin typeface="Cambria Math" panose="02040503050406030204" pitchFamily="18" charset="0"/>
                      </a:rPr>
                      <m:t>1−</m:t>
                    </m:r>
                    <m:r>
                      <a:rPr lang="en-US" b="0" i="1" smtClean="0">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oMath>
                </a14:m>
                <a:r>
                  <a:rPr lang="en-US" dirty="0" smtClean="0"/>
                  <a:t>, </a:t>
                </a:r>
                <a:r>
                  <a:rPr lang="el-GR" dirty="0" smtClean="0"/>
                  <a:t>με </a:t>
                </a:r>
                <a14:m>
                  <m:oMath xmlns:m="http://schemas.openxmlformats.org/officeDocument/2006/math">
                    <m:r>
                      <a:rPr lang="en-US" i="1">
                        <a:latin typeface="Cambria Math" panose="02040503050406030204" pitchFamily="18" charset="0"/>
                      </a:rPr>
                      <m:t>𝑐</m:t>
                    </m:r>
                    <m:r>
                      <a:rPr lang="el-GR"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ℂ</m:t>
                    </m:r>
                  </m:oMath>
                </a14:m>
                <a:endParaRPr lang="en-US" dirty="0" smtClean="0"/>
              </a:p>
              <a:p>
                <a:pPr marL="0" indent="0">
                  <a:buClrTx/>
                  <a:buSzPct val="120000"/>
                  <a:buNone/>
                </a:pPr>
                <a:endParaRPr lang="el-GR" dirty="0" smtClean="0"/>
              </a:p>
              <a:p>
                <a:pPr>
                  <a:buClrTx/>
                  <a:buSzPct val="120000"/>
                  <a:buFont typeface="Arial" panose="020B0604020202020204" pitchFamily="34" charset="0"/>
                  <a:buChar char="•"/>
                </a:pPr>
                <a:r>
                  <a:rPr lang="el-GR" dirty="0" smtClean="0"/>
                  <a:t> Θα διακρίνουμε δυο περιπτώσεις</a:t>
                </a:r>
              </a:p>
              <a:p>
                <a:pPr lvl="1">
                  <a:buClrTx/>
                  <a:buSzPct val="120000"/>
                  <a:buFont typeface="Arial" panose="020B0604020202020204" pitchFamily="34" charset="0"/>
                  <a:buChar char="•"/>
                </a:pPr>
                <a:r>
                  <a:rPr lang="el-GR" dirty="0" smtClean="0"/>
                  <a:t>Το </a:t>
                </a:r>
                <a14:m>
                  <m:oMath xmlns:m="http://schemas.openxmlformats.org/officeDocument/2006/math">
                    <m:r>
                      <a:rPr lang="en-US" i="1">
                        <a:latin typeface="Cambria Math" panose="02040503050406030204" pitchFamily="18" charset="0"/>
                      </a:rPr>
                      <m:t>𝑐</m:t>
                    </m:r>
                  </m:oMath>
                </a14:m>
                <a:r>
                  <a:rPr lang="el-GR" dirty="0" smtClean="0"/>
                  <a:t> είναι πόλος</a:t>
                </a:r>
              </a:p>
              <a:p>
                <a:pPr lvl="1">
                  <a:buClrTx/>
                  <a:buSzPct val="120000"/>
                  <a:buFont typeface="Arial" panose="020B0604020202020204" pitchFamily="34" charset="0"/>
                  <a:buChar char="•"/>
                </a:pPr>
                <a:r>
                  <a:rPr lang="el-GR" dirty="0" smtClean="0"/>
                  <a:t>Το </a:t>
                </a:r>
                <a14:m>
                  <m:oMath xmlns:m="http://schemas.openxmlformats.org/officeDocument/2006/math">
                    <m:r>
                      <a:rPr lang="en-US" i="1">
                        <a:latin typeface="Cambria Math" panose="02040503050406030204" pitchFamily="18" charset="0"/>
                      </a:rPr>
                      <m:t>𝑐</m:t>
                    </m:r>
                  </m:oMath>
                </a14:m>
                <a:r>
                  <a:rPr lang="el-GR" dirty="0" smtClean="0"/>
                  <a:t> είναι μηδενικό</a:t>
                </a:r>
              </a:p>
              <a:p>
                <a:pPr lvl="1">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Θα μελετήσουμε τις επιπτώσεις επάνω στις αποκρίσεις πλάτους και φάσης</a:t>
                </a:r>
              </a:p>
              <a:p>
                <a:pPr marL="0" indent="0">
                  <a:buClrTx/>
                  <a:buSzPct val="120000"/>
                  <a:buNone/>
                </a:pPr>
                <a:endParaRPr lang="el-GR" dirty="0" smtClean="0"/>
              </a:p>
              <a:p>
                <a:pPr>
                  <a:buClrTx/>
                  <a:buSzPct val="120000"/>
                  <a:buFont typeface="Arial" panose="020B0604020202020204" pitchFamily="34" charset="0"/>
                  <a:buChar char="•"/>
                </a:pPr>
                <a:r>
                  <a:rPr lang="el-GR" dirty="0" smtClean="0"/>
                  <a:t> Ξεκινώντας από τη θεώρηση του </a:t>
                </a:r>
                <a14:m>
                  <m:oMath xmlns:m="http://schemas.openxmlformats.org/officeDocument/2006/math">
                    <m:r>
                      <a:rPr lang="en-US" i="1">
                        <a:latin typeface="Cambria Math" panose="02040503050406030204" pitchFamily="18" charset="0"/>
                      </a:rPr>
                      <m:t>𝑐</m:t>
                    </m:r>
                    <m:r>
                      <a:rPr lang="el-GR"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oMath>
                </a14:m>
                <a:r>
                  <a:rPr lang="el-GR" dirty="0" smtClean="0"/>
                  <a:t> ως </a:t>
                </a:r>
                <a:r>
                  <a:rPr lang="el-GR" b="1" dirty="0" smtClean="0"/>
                  <a:t>μηδενικό</a:t>
                </a:r>
                <a:r>
                  <a:rPr lang="el-GR" dirty="0" smtClean="0"/>
                  <a:t>:</a:t>
                </a:r>
              </a:p>
              <a:p>
                <a:pPr marL="0" indent="0">
                  <a:buClrTx/>
                  <a:buSzPct val="120000"/>
                  <a:buNone/>
                </a:pPr>
                <a:endParaRPr lang="en-US" sz="100" i="1" dirty="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=1−</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=1−</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m:oMathPara>
                </a14:m>
                <a:endParaRPr lang="en-US" b="0" i="1" dirty="0" smtClean="0">
                  <a:latin typeface="Cambria Math" panose="02040503050406030204" pitchFamily="18" charset="0"/>
                </a:endParaRPr>
              </a:p>
              <a:p>
                <a:pPr>
                  <a:buClrTx/>
                  <a:buSzPct val="120000"/>
                  <a:buFont typeface="Arial" panose="020B0604020202020204" pitchFamily="34" charset="0"/>
                  <a:buChar char="•"/>
                </a:pPr>
                <a:r>
                  <a:rPr lang="en-US" b="0" i="1" dirty="0" smtClean="0">
                    <a:latin typeface="Cambria Math" panose="02040503050406030204" pitchFamily="18" charset="0"/>
                  </a:rPr>
                  <a:t> </a:t>
                </a:r>
                <a:r>
                  <a:rPr lang="el-GR" b="0" dirty="0" smtClean="0"/>
                  <a:t>Οπότε:</a:t>
                </a:r>
                <a:r>
                  <a:rPr lang="en-US" b="0" dirty="0" smtClean="0"/>
                  <a:t/>
                </a:r>
                <a:br>
                  <a:rPr lang="en-US" b="0" dirty="0" smtClean="0"/>
                </a:br>
                <a:endParaRPr lang="en-US"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up>
                          </m:sSup>
                        </m:e>
                      </m:d>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r>
                            <a:rPr lang="en-US"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𝜃</m:t>
                              </m:r>
                            </m:sup>
                          </m:sSup>
                        </m:e>
                      </m:d>
                    </m:oMath>
                  </m:oMathPara>
                </a14:m>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79702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𝐻</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𝜔</m:t>
                                  </m:r>
                                </m:sup>
                              </m:sSup>
                            </m:e>
                          </m:d>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𝑟</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𝜃</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𝜔</m:t>
                              </m:r>
                            </m:sup>
                          </m:sSup>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𝜔</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𝜃</m:t>
                              </m:r>
                            </m:sup>
                          </m:sSup>
                        </m:e>
                      </m:d>
                    </m:oMath>
                  </m:oMathPara>
                </a14:m>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a:buClrTx/>
                  <a:buSzPct val="120000"/>
                  <a:buFont typeface="Arial" panose="020B0604020202020204" pitchFamily="34" charset="0"/>
                  <a:buChar char="•"/>
                </a:pPr>
                <a:r>
                  <a:rPr lang="el-GR" dirty="0"/>
                  <a:t> </a:t>
                </a:r>
                <a:r>
                  <a:rPr lang="el-GR" dirty="0" smtClean="0"/>
                  <a:t>Για την απόκριση φάσης </a:t>
                </a:r>
                <a:endParaRPr lang="en-US" b="0" i="1" dirty="0" smtClean="0">
                  <a:latin typeface="Cambria Math" panose="02040503050406030204" pitchFamily="18" charset="0"/>
                </a:endParaRPr>
              </a:p>
              <a:p>
                <a:pPr marL="0" indent="0">
                  <a:buClrTx/>
                  <a:buSzPct val="120000"/>
                  <a:buNone/>
                </a:pPr>
                <a:r>
                  <a:rPr lang="en-US" i="1" dirty="0">
                    <a:latin typeface="Cambria Math" panose="02040503050406030204" pitchFamily="18" charset="0"/>
                  </a:rPr>
                  <a:t>	</a:t>
                </a:r>
                <a:r>
                  <a:rPr lang="en-US"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r>
                          <a:rPr lang="en-US"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𝜔</m:t>
                    </m:r>
                  </m:oMath>
                </a14:m>
                <a:r>
                  <a:rPr lang="el-GR"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rotWithShape="1">
          <a:blip r:embed="rId4"/>
          <a:srcRect l="8050" b="7936"/>
          <a:stretch/>
        </p:blipFill>
        <p:spPr>
          <a:xfrm>
            <a:off x="53340" y="1424941"/>
            <a:ext cx="3616071" cy="299466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3187800" y="1408467"/>
                <a:ext cx="5933852" cy="1244893"/>
              </a:xfrm>
              <a:prstGeom prst="rect">
                <a:avLst/>
              </a:prstGeom>
              <a:noFill/>
            </p:spPr>
            <p:txBody>
              <a:bodyPr wrap="square" rtlCol="0">
                <a:spAutoFit/>
              </a:bodyPr>
              <a:lstStyle/>
              <a:p>
                <a:pPr marL="285750" indent="-285750">
                  <a:buFont typeface="Courier New" panose="02070309020205020404" pitchFamily="49" charset="0"/>
                  <a:buChar char="o"/>
                </a:pPr>
                <a:r>
                  <a:rPr lang="el-GR" dirty="0" smtClean="0">
                    <a:solidFill>
                      <a:srgbClr val="000000"/>
                    </a:solidFill>
                  </a:rPr>
                  <a:t>Διάνυσμα </a:t>
                </a:r>
                <a14:m>
                  <m:oMath xmlns:m="http://schemas.openxmlformats.org/officeDocument/2006/math">
                    <m:sSub>
                      <m:sSubPr>
                        <m:ctrlPr>
                          <a:rPr lang="en-US" i="1" smtClean="0">
                            <a:solidFill>
                              <a:srgbClr val="000000"/>
                            </a:solidFill>
                            <a:latin typeface="Cambria Math" panose="02040503050406030204" pitchFamily="18" charset="0"/>
                          </a:rPr>
                        </m:ctrlPr>
                      </m:sSubPr>
                      <m:e>
                        <m:acc>
                          <m:accPr>
                            <m:chr m:val="⃗"/>
                            <m:ctrlPr>
                              <a:rPr lang="el-GR" i="1" smtClean="0">
                                <a:solidFill>
                                  <a:srgbClr val="000000"/>
                                </a:solidFill>
                                <a:latin typeface="Cambria Math" panose="02040503050406030204" pitchFamily="18" charset="0"/>
                              </a:rPr>
                            </m:ctrlPr>
                          </m:accPr>
                          <m:e>
                            <m:r>
                              <a:rPr lang="en-US" i="1" smtClean="0">
                                <a:solidFill>
                                  <a:srgbClr val="000000"/>
                                </a:solidFill>
                                <a:latin typeface="Cambria Math" panose="02040503050406030204" pitchFamily="18" charset="0"/>
                              </a:rPr>
                              <m:t>𝑢</m:t>
                            </m:r>
                          </m:e>
                        </m:acc>
                      </m:e>
                      <m:sub>
                        <m:r>
                          <a:rPr lang="en-US" i="1" smtClean="0">
                            <a:solidFill>
                              <a:srgbClr val="000000"/>
                            </a:solidFill>
                            <a:latin typeface="Cambria Math" panose="02040503050406030204" pitchFamily="18" charset="0"/>
                          </a:rPr>
                          <m:t>1</m:t>
                        </m:r>
                      </m:sub>
                    </m:sSub>
                  </m:oMath>
                </a14:m>
                <a:r>
                  <a:rPr lang="en-US" dirty="0" smtClean="0">
                    <a:solidFill>
                      <a:srgbClr val="000000"/>
                    </a:solidFill>
                  </a:rPr>
                  <a:t>: </a:t>
                </a:r>
                <a:r>
                  <a:rPr lang="el-GR" dirty="0" smtClean="0">
                    <a:solidFill>
                      <a:srgbClr val="000000"/>
                    </a:solidFill>
                  </a:rPr>
                  <a:t>διάνυσμα μιγαδικού αριθμού </a:t>
                </a:r>
                <a14:m>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𝜔</m:t>
                        </m:r>
                      </m:sup>
                    </m:sSup>
                  </m:oMath>
                </a14:m>
                <a:r>
                  <a:rPr lang="el-GR" dirty="0" smtClean="0">
                    <a:solidFill>
                      <a:srgbClr val="000000"/>
                    </a:solidFill>
                  </a:rPr>
                  <a:t> </a:t>
                </a:r>
              </a:p>
              <a:p>
                <a:pPr marL="285750" indent="-285750">
                  <a:buFont typeface="Courier New" panose="02070309020205020404" pitchFamily="49" charset="0"/>
                  <a:buChar char="o"/>
                </a:pPr>
                <a:r>
                  <a:rPr lang="el-GR" dirty="0" smtClean="0">
                    <a:solidFill>
                      <a:srgbClr val="000000"/>
                    </a:solidFill>
                  </a:rPr>
                  <a:t>Διάνυσμα </a:t>
                </a:r>
                <a14:m>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2</m:t>
                        </m:r>
                      </m:sub>
                    </m:sSub>
                  </m:oMath>
                </a14:m>
                <a:r>
                  <a:rPr lang="en-US" dirty="0" smtClean="0">
                    <a:solidFill>
                      <a:srgbClr val="000000"/>
                    </a:solidFill>
                  </a:rPr>
                  <a:t>:</a:t>
                </a:r>
                <a:r>
                  <a:rPr lang="el-GR" dirty="0" smtClean="0">
                    <a:solidFill>
                      <a:srgbClr val="000000"/>
                    </a:solidFill>
                  </a:rPr>
                  <a:t> διάνυσμα από Ο ως το μηδενικό</a:t>
                </a:r>
              </a:p>
              <a:p>
                <a:pPr marL="285750" indent="-285750">
                  <a:buFont typeface="Courier New" panose="02070309020205020404" pitchFamily="49" charset="0"/>
                  <a:buChar char="o"/>
                </a:pPr>
                <a:r>
                  <a:rPr lang="el-GR" dirty="0">
                    <a:solidFill>
                      <a:srgbClr val="000000"/>
                    </a:solidFill>
                  </a:rPr>
                  <a:t>Διάνυσμα </a:t>
                </a:r>
                <a14:m>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3</m:t>
                        </m:r>
                      </m:sub>
                    </m:sSub>
                  </m:oMath>
                </a14:m>
                <a:r>
                  <a:rPr lang="en-US" dirty="0">
                    <a:solidFill>
                      <a:srgbClr val="000000"/>
                    </a:solidFill>
                  </a:rPr>
                  <a:t>:</a:t>
                </a:r>
                <a:r>
                  <a:rPr lang="el-GR" dirty="0">
                    <a:solidFill>
                      <a:srgbClr val="000000"/>
                    </a:solidFill>
                  </a:rPr>
                  <a:t> διάνυσμα από </a:t>
                </a:r>
                <a:r>
                  <a:rPr lang="el-GR" dirty="0" smtClean="0">
                    <a:solidFill>
                      <a:srgbClr val="000000"/>
                    </a:solidFill>
                  </a:rPr>
                  <a:t>μηδενικό ως το </a:t>
                </a:r>
                <a:r>
                  <a:rPr lang="el-GR" dirty="0" err="1" smtClean="0">
                    <a:solidFill>
                      <a:srgbClr val="000000"/>
                    </a:solidFill>
                  </a:rPr>
                  <a:t>μοναδ</a:t>
                </a:r>
                <a:r>
                  <a:rPr lang="el-GR" dirty="0" smtClean="0">
                    <a:solidFill>
                      <a:srgbClr val="000000"/>
                    </a:solidFill>
                  </a:rPr>
                  <a:t>. κύκλο</a:t>
                </a:r>
              </a:p>
              <a:p>
                <a:pPr marL="285750" indent="-285750">
                  <a:buFont typeface="Courier New" panose="02070309020205020404" pitchFamily="49" charset="0"/>
                  <a:buChar char="o"/>
                </a:pPr>
                <a14:m>
                  <m:oMath xmlns:m="http://schemas.openxmlformats.org/officeDocument/2006/math">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𝜔</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𝑟</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𝜃</m:t>
                            </m:r>
                          </m:sup>
                        </m:sSup>
                      </m:e>
                    </m:d>
                    <m:r>
                      <a:rPr lang="el-GR" i="1" smtClean="0">
                        <a:solidFill>
                          <a:srgbClr val="000000"/>
                        </a:solidFill>
                        <a:latin typeface="Cambria Math" panose="02040503050406030204" pitchFamily="18" charset="0"/>
                      </a:rPr>
                      <m:t>=</m:t>
                    </m:r>
                    <m:d>
                      <m:dPr>
                        <m:begChr m:val="|"/>
                        <m:endChr m:val="|"/>
                        <m:ctrlPr>
                          <a:rPr lang="el-GR"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n-US" i="1">
                                <a:solidFill>
                                  <a:srgbClr val="000000"/>
                                </a:solidFill>
                                <a:latin typeface="Cambria Math" panose="02040503050406030204" pitchFamily="18" charset="0"/>
                              </a:rPr>
                              <m:t>1</m:t>
                            </m:r>
                          </m:sub>
                        </m:sSub>
                        <m:r>
                          <a:rPr lang="el-GR"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2</m:t>
                            </m:r>
                          </m:sub>
                        </m:sSub>
                      </m:e>
                    </m:d>
                    <m:r>
                      <a:rPr lang="el-GR" i="1" smtClean="0">
                        <a:solidFill>
                          <a:srgbClr val="000000"/>
                        </a:solidFill>
                        <a:latin typeface="Cambria Math" panose="02040503050406030204" pitchFamily="18" charset="0"/>
                      </a:rPr>
                      <m:t>=</m:t>
                    </m:r>
                    <m:d>
                      <m:dPr>
                        <m:begChr m:val="|"/>
                        <m:endChr m:val="|"/>
                        <m:ctrlPr>
                          <a:rPr lang="el-GR"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3</m:t>
                            </m:r>
                          </m:sub>
                        </m:sSub>
                      </m:e>
                    </m:d>
                  </m:oMath>
                </a14:m>
                <a:r>
                  <a:rPr lang="el-GR" dirty="0" smtClean="0">
                    <a:solidFill>
                      <a:srgbClr val="000000"/>
                    </a:solidFill>
                  </a:rPr>
                  <a:t> </a:t>
                </a:r>
                <a:endParaRPr lang="el-GR"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7800" y="1408467"/>
                <a:ext cx="5933852" cy="1244893"/>
              </a:xfrm>
              <a:prstGeom prst="rect">
                <a:avLst/>
              </a:prstGeom>
              <a:blipFill rotWithShape="0">
                <a:blip r:embed="rId5"/>
                <a:stretch>
                  <a:fillRect l="-719" t="-1471" r="-822" b="-588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203438" y="2849185"/>
                <a:ext cx="2659379" cy="1021556"/>
              </a:xfrm>
              <a:prstGeom prst="roundRect">
                <a:avLst/>
              </a:prstGeom>
              <a:ln w="19050" cap="rnd">
                <a:solidFill>
                  <a:srgbClr val="00B0F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el-GR" dirty="0" smtClean="0">
                    <a:solidFill>
                      <a:srgbClr val="000000"/>
                    </a:solidFill>
                  </a:rPr>
                  <a:t>Άρα η απόκριση πλάτους εξαρτάται ΜΟΝΟ από το μήκος του </a:t>
                </a:r>
                <a14:m>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a:solidFill>
                              <a:srgbClr val="000000"/>
                            </a:solidFill>
                            <a:latin typeface="Cambria Math" panose="02040503050406030204" pitchFamily="18" charset="0"/>
                          </a:rPr>
                          <m:t>3</m:t>
                        </m:r>
                      </m:sub>
                    </m:sSub>
                  </m:oMath>
                </a14:m>
                <a:r>
                  <a:rPr lang="el-GR" dirty="0" smtClean="0">
                    <a:solidFill>
                      <a:srgbClr val="000000"/>
                    </a:solidFill>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5203438" y="2849185"/>
                <a:ext cx="2659379" cy="1021556"/>
              </a:xfrm>
              <a:prstGeom prst="roundRect">
                <a:avLst/>
              </a:prstGeom>
              <a:blipFill rotWithShape="0">
                <a:blip r:embed="rId6"/>
                <a:stretch>
                  <a:fillRect b="-2924"/>
                </a:stretch>
              </a:blipFill>
              <a:ln w="19050" cap="rnd">
                <a:solidFill>
                  <a:srgbClr val="00B0F0"/>
                </a:solid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37113" y="5484129"/>
                <a:ext cx="2659379" cy="1021556"/>
              </a:xfrm>
              <a:prstGeom prst="roundRect">
                <a:avLst/>
              </a:prstGeom>
              <a:ln w="19050" cap="rnd">
                <a:solidFill>
                  <a:srgbClr val="00B0F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el-GR" dirty="0" smtClean="0">
                    <a:solidFill>
                      <a:srgbClr val="000000"/>
                    </a:solidFill>
                  </a:rPr>
                  <a:t>Άρα η απόκριση φάσης εξαρτάται ΜΟΝΟ από τη διαφορά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𝜙</m:t>
                        </m:r>
                      </m:e>
                      <m:sub>
                        <m:r>
                          <a:rPr lang="en-US" i="1">
                            <a:solidFill>
                              <a:srgbClr val="000000"/>
                            </a:solidFill>
                            <a:latin typeface="Cambria Math" panose="02040503050406030204" pitchFamily="18" charset="0"/>
                          </a:rPr>
                          <m:t>3</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𝜔</m:t>
                    </m:r>
                  </m:oMath>
                </a14:m>
                <a:r>
                  <a:rPr lang="el-GR" dirty="0" smtClean="0">
                    <a:solidFill>
                      <a:srgbClr val="000000"/>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3237113" y="5484129"/>
                <a:ext cx="2659379" cy="1021556"/>
              </a:xfrm>
              <a:prstGeom prst="roundRect">
                <a:avLst/>
              </a:prstGeom>
              <a:blipFill rotWithShape="0">
                <a:blip r:embed="rId7"/>
                <a:stretch>
                  <a:fillRect b="-2941"/>
                </a:stretch>
              </a:blipFill>
              <a:ln w="19050" cap="rnd">
                <a:solidFill>
                  <a:srgbClr val="00B0F0"/>
                </a:solidFill>
              </a:ln>
            </p:spPr>
            <p:txBody>
              <a:bodyPr/>
              <a:lstStyle/>
              <a:p>
                <a:r>
                  <a:rPr lang="el-GR">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3131280" y="5112720"/>
              <a:ext cx="113040" cy="2880"/>
            </p14:xfrm>
          </p:contentPart>
        </mc:Choice>
        <mc:Fallback xmlns="">
          <p:pic>
            <p:nvPicPr>
              <p:cNvPr id="11" name="Ink 10"/>
              <p:cNvPicPr/>
              <p:nvPr/>
            </p:nvPicPr>
            <p:blipFill>
              <a:blip r:embed="rId9"/>
              <a:stretch>
                <a:fillRect/>
              </a:stretch>
            </p:blipFill>
            <p:spPr>
              <a:xfrm>
                <a:off x="3128040" y="5102280"/>
                <a:ext cx="129240" cy="26280"/>
              </a:xfrm>
              <a:prstGeom prst="rect">
                <a:avLst/>
              </a:prstGeom>
            </p:spPr>
          </p:pic>
        </mc:Fallback>
      </mc:AlternateContent>
    </p:spTree>
    <p:extLst>
      <p:ext uri="{BB962C8B-B14F-4D97-AF65-F5344CB8AC3E}">
        <p14:creationId xmlns:p14="http://schemas.microsoft.com/office/powerpoint/2010/main" val="24502203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8050" b="7936"/>
          <a:stretch/>
        </p:blipFill>
        <p:spPr>
          <a:xfrm>
            <a:off x="87282" y="1257301"/>
            <a:ext cx="3616071" cy="2994660"/>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𝐻</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𝜔</m:t>
                                  </m:r>
                                </m:sup>
                              </m:sSup>
                            </m:e>
                          </m:d>
                        </m:e>
                      </m:d>
                      <m:r>
                        <a:rPr lang="en-US" b="0" i="1" smtClean="0">
                          <a:solidFill>
                            <a:schemeClr val="tx1"/>
                          </a:solidFill>
                          <a:latin typeface="Cambria Math" panose="02040503050406030204" pitchFamily="18" charset="0"/>
                        </a:rPr>
                        <m:t>=</m:t>
                      </m:r>
                      <m:d>
                        <m:dPr>
                          <m:begChr m:val="|"/>
                          <m:endChr m:val="|"/>
                          <m:ctrlPr>
                            <a:rPr lang="el-GR"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l-GR" i="1">
                                      <a:latin typeface="Cambria Math" panose="02040503050406030204" pitchFamily="18" charset="0"/>
                                    </a:rPr>
                                  </m:ctrlPr>
                                </m:accPr>
                                <m:e>
                                  <m:r>
                                    <a:rPr lang="en-US" i="1">
                                      <a:latin typeface="Cambria Math" panose="02040503050406030204" pitchFamily="18" charset="0"/>
                                    </a:rPr>
                                    <m:t>𝑢</m:t>
                                  </m:r>
                                </m:e>
                              </m:acc>
                            </m:e>
                            <m:sub>
                              <m:r>
                                <a:rPr lang="el-GR" i="1">
                                  <a:latin typeface="Cambria Math" panose="02040503050406030204" pitchFamily="18" charset="0"/>
                                </a:rPr>
                                <m:t>3</m:t>
                              </m:r>
                            </m:sub>
                          </m:sSub>
                        </m:e>
                      </m:d>
                      <m:r>
                        <m:rPr>
                          <m:nor/>
                        </m:rPr>
                        <a:rPr lang="el-GR" dirty="0"/>
                        <m:t> </m:t>
                      </m:r>
                    </m:oMath>
                  </m:oMathPara>
                </a14:m>
                <a:endParaRPr lang="en-US" dirty="0" smtClean="0"/>
              </a:p>
              <a:p>
                <a:pPr marL="0" indent="0">
                  <a:buNone/>
                </a:pPr>
                <a:r>
                  <a:rPr lang="en-US" dirty="0" smtClean="0"/>
                  <a:t>			               </a:t>
                </a:r>
                <a14:m>
                  <m:oMath xmlns:m="http://schemas.openxmlformats.org/officeDocument/2006/math">
                    <m:r>
                      <a:rPr lang="en-US" i="1">
                        <a:latin typeface="Cambria Math" panose="02040503050406030204" pitchFamily="18" charset="0"/>
                      </a:rPr>
                      <m:t>∠</m:t>
                    </m:r>
                    <m:r>
                      <a:rPr lang="en-US" i="1">
                        <a:solidFill>
                          <a:schemeClr val="tx1"/>
                        </a:solidFill>
                        <a:latin typeface="Cambria Math" panose="02040503050406030204" pitchFamily="18" charset="0"/>
                      </a:rPr>
                      <m:t>𝐻</m:t>
                    </m:r>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𝜔</m:t>
                            </m:r>
                          </m:sup>
                        </m:sSup>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𝜔</m:t>
                    </m:r>
                  </m:oMath>
                </a14:m>
                <a:r>
                  <a:rPr lang="el-GR" dirty="0"/>
                  <a:t> </a:t>
                </a:r>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4"/>
                <a:stretch>
                  <a:fillRect l="-190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121915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11" name="Picture 10"/>
          <p:cNvPicPr>
            <a:picLocks noChangeAspect="1"/>
          </p:cNvPicPr>
          <p:nvPr/>
        </p:nvPicPr>
        <p:blipFill>
          <a:blip r:embed="rId3"/>
          <a:stretch>
            <a:fillRect/>
          </a:stretch>
        </p:blipFill>
        <p:spPr>
          <a:xfrm>
            <a:off x="38443" y="769620"/>
            <a:ext cx="9028767" cy="5529579"/>
          </a:xfrm>
          <a:prstGeom prst="rect">
            <a:avLst/>
          </a:prstGeom>
        </p:spPr>
      </p:pic>
    </p:spTree>
    <p:extLst>
      <p:ext uri="{BB962C8B-B14F-4D97-AF65-F5344CB8AC3E}">
        <p14:creationId xmlns:p14="http://schemas.microsoft.com/office/powerpoint/2010/main" val="62697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grpSp>
        <p:nvGrpSpPr>
          <p:cNvPr id="40" name="Group 39"/>
          <p:cNvGrpSpPr/>
          <p:nvPr/>
        </p:nvGrpSpPr>
        <p:grpSpPr>
          <a:xfrm>
            <a:off x="69643" y="720875"/>
            <a:ext cx="2303631" cy="1930277"/>
            <a:chOff x="69643" y="720875"/>
            <a:chExt cx="2303631" cy="1930277"/>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43" y="720875"/>
              <a:ext cx="2303631" cy="1930277"/>
            </a:xfrm>
            <a:prstGeom prst="rect">
              <a:avLst/>
            </a:prstGeom>
          </p:spPr>
        </p:pic>
        <p:cxnSp>
          <p:nvCxnSpPr>
            <p:cNvPr id="8" name="Straight Connector 7"/>
            <p:cNvCxnSpPr/>
            <p:nvPr/>
          </p:nvCxnSpPr>
          <p:spPr>
            <a:xfrm>
              <a:off x="1238250" y="1231900"/>
              <a:ext cx="444500" cy="47625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028214" y="720098"/>
            <a:ext cx="2315116" cy="1939901"/>
            <a:chOff x="2406539" y="720098"/>
            <a:chExt cx="2315116" cy="1939901"/>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6539" y="720098"/>
              <a:ext cx="2315116" cy="1939901"/>
            </a:xfrm>
            <a:prstGeom prst="rect">
              <a:avLst/>
            </a:prstGeom>
          </p:spPr>
        </p:pic>
        <p:cxnSp>
          <p:nvCxnSpPr>
            <p:cNvPr id="18" name="Straight Connector 17"/>
            <p:cNvCxnSpPr/>
            <p:nvPr/>
          </p:nvCxnSpPr>
          <p:spPr>
            <a:xfrm>
              <a:off x="3557507" y="1218614"/>
              <a:ext cx="390606" cy="19822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932126" y="740643"/>
            <a:ext cx="2300518" cy="1927669"/>
            <a:chOff x="4655131" y="740643"/>
            <a:chExt cx="2300518" cy="1927669"/>
          </a:xfrm>
        </p:grpSpPr>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5131" y="740643"/>
              <a:ext cx="2300518" cy="1927669"/>
            </a:xfrm>
            <a:prstGeom prst="rect">
              <a:avLst/>
            </a:prstGeom>
          </p:spPr>
        </p:pic>
        <p:cxnSp>
          <p:nvCxnSpPr>
            <p:cNvPr id="21" name="Straight Connector 20"/>
            <p:cNvCxnSpPr/>
            <p:nvPr/>
          </p:nvCxnSpPr>
          <p:spPr>
            <a:xfrm>
              <a:off x="5798247" y="1246604"/>
              <a:ext cx="223935" cy="3553"/>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1998" y="2692480"/>
            <a:ext cx="2300518" cy="1927669"/>
            <a:chOff x="6828911" y="740643"/>
            <a:chExt cx="2300518" cy="1927669"/>
          </a:xfrm>
        </p:grpSpPr>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8911" y="740643"/>
              <a:ext cx="2300518" cy="1927669"/>
            </a:xfrm>
            <a:prstGeom prst="rect">
              <a:avLst/>
            </a:prstGeom>
          </p:spPr>
        </p:pic>
        <p:cxnSp>
          <p:nvCxnSpPr>
            <p:cNvPr id="23" name="Straight Connector 22"/>
            <p:cNvCxnSpPr/>
            <p:nvPr/>
          </p:nvCxnSpPr>
          <p:spPr>
            <a:xfrm flipV="1">
              <a:off x="7979170" y="1169194"/>
              <a:ext cx="21830" cy="62706"/>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024359" y="2659763"/>
            <a:ext cx="2312020" cy="1937306"/>
            <a:chOff x="40484" y="2659763"/>
            <a:chExt cx="2312020" cy="1937306"/>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84" y="2659763"/>
              <a:ext cx="2312020" cy="1937306"/>
            </a:xfrm>
            <a:prstGeom prst="rect">
              <a:avLst/>
            </a:prstGeom>
          </p:spPr>
        </p:pic>
        <p:cxnSp>
          <p:nvCxnSpPr>
            <p:cNvPr id="25" name="Straight Connector 24"/>
            <p:cNvCxnSpPr/>
            <p:nvPr/>
          </p:nvCxnSpPr>
          <p:spPr>
            <a:xfrm flipV="1">
              <a:off x="723900" y="3166646"/>
              <a:ext cx="472594" cy="3613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924197" y="2655873"/>
            <a:ext cx="2326581" cy="1949509"/>
            <a:chOff x="2399302" y="2655873"/>
            <a:chExt cx="2326581" cy="1949509"/>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9302" y="2655873"/>
              <a:ext cx="2326581" cy="1949509"/>
            </a:xfrm>
            <a:prstGeom prst="rect">
              <a:avLst/>
            </a:prstGeom>
          </p:spPr>
        </p:pic>
        <p:cxnSp>
          <p:nvCxnSpPr>
            <p:cNvPr id="27" name="Straight Connector 26"/>
            <p:cNvCxnSpPr/>
            <p:nvPr/>
          </p:nvCxnSpPr>
          <p:spPr>
            <a:xfrm flipV="1">
              <a:off x="2930525" y="3166648"/>
              <a:ext cx="626982" cy="817977"/>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241" y="4570272"/>
            <a:ext cx="2362623" cy="1979709"/>
            <a:chOff x="4646913" y="2642299"/>
            <a:chExt cx="2362623" cy="1979709"/>
          </a:xfrm>
        </p:grpSpPr>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6913" y="2642299"/>
              <a:ext cx="2362623" cy="1979709"/>
            </a:xfrm>
            <a:prstGeom prst="rect">
              <a:avLst/>
            </a:prstGeom>
          </p:spPr>
        </p:pic>
        <p:cxnSp>
          <p:nvCxnSpPr>
            <p:cNvPr id="29" name="Straight Connector 28"/>
            <p:cNvCxnSpPr/>
            <p:nvPr/>
          </p:nvCxnSpPr>
          <p:spPr>
            <a:xfrm flipH="1" flipV="1">
              <a:off x="5815289" y="3166646"/>
              <a:ext cx="54254" cy="11069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020571" y="4613563"/>
            <a:ext cx="2298181" cy="1925710"/>
            <a:chOff x="36696" y="4613563"/>
            <a:chExt cx="2298181" cy="1925710"/>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96" y="4613563"/>
              <a:ext cx="2298181" cy="1925710"/>
            </a:xfrm>
            <a:prstGeom prst="rect">
              <a:avLst/>
            </a:prstGeom>
          </p:spPr>
        </p:pic>
        <p:cxnSp>
          <p:nvCxnSpPr>
            <p:cNvPr id="34" name="Straight Connector 33"/>
            <p:cNvCxnSpPr/>
            <p:nvPr/>
          </p:nvCxnSpPr>
          <p:spPr>
            <a:xfrm>
              <a:off x="1185786" y="5122070"/>
              <a:ext cx="304877" cy="91201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947053" y="4614302"/>
            <a:ext cx="2303631" cy="1930277"/>
            <a:chOff x="2422158" y="4614302"/>
            <a:chExt cx="2303631" cy="1930277"/>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2158" y="4614302"/>
              <a:ext cx="2303631" cy="1930277"/>
            </a:xfrm>
            <a:prstGeom prst="rect">
              <a:avLst/>
            </a:prstGeom>
          </p:spPr>
        </p:pic>
        <p:cxnSp>
          <p:nvCxnSpPr>
            <p:cNvPr id="37" name="Straight Connector 36"/>
            <p:cNvCxnSpPr/>
            <p:nvPr/>
          </p:nvCxnSpPr>
          <p:spPr>
            <a:xfrm>
              <a:off x="3590925" y="5122070"/>
              <a:ext cx="464344" cy="49768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3300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3256" y="4613563"/>
            <a:ext cx="2298181" cy="192571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05" y="4573304"/>
            <a:ext cx="2362623" cy="197970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1162" y="2655873"/>
            <a:ext cx="2326581" cy="194950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97044" y="2659763"/>
            <a:ext cx="2312020" cy="193730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56" y="2677713"/>
            <a:ext cx="2300518" cy="1927669"/>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6711" y="740643"/>
            <a:ext cx="2300518" cy="1927669"/>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3279" y="720098"/>
            <a:ext cx="2315116" cy="1939901"/>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58778" y="4614302"/>
            <a:ext cx="2303631" cy="1930277"/>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43" y="720875"/>
            <a:ext cx="2303631" cy="1930277"/>
          </a:xfrm>
          <a:prstGeom prst="rect">
            <a:avLst/>
          </a:prstGeom>
        </p:spPr>
      </p:pic>
    </p:spTree>
    <p:extLst>
      <p:ext uri="{BB962C8B-B14F-4D97-AF65-F5344CB8AC3E}">
        <p14:creationId xmlns:p14="http://schemas.microsoft.com/office/powerpoint/2010/main" val="3910005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9056718" cy="6226234"/>
              </a:xfrm>
            </p:spPr>
            <p:txBody>
              <a:bodyPr numCol="1">
                <a:normAutofit/>
              </a:bodyPr>
              <a:lstStyle/>
              <a:p>
                <a:pPr>
                  <a:buClrTx/>
                  <a:buSzPct val="120000"/>
                  <a:buFont typeface="Arial" panose="020B0604020202020204" pitchFamily="34" charset="0"/>
                  <a:buChar char="•"/>
                </a:pPr>
                <a:r>
                  <a:rPr lang="el-GR" dirty="0" smtClean="0"/>
                  <a:t> Ο </a:t>
                </a:r>
                <a:r>
                  <a:rPr lang="el-GR" dirty="0" err="1" smtClean="0"/>
                  <a:t>μετασχ</a:t>
                </a:r>
                <a:r>
                  <a:rPr lang="el-GR" dirty="0" smtClean="0"/>
                  <a:t>. Ζ της κρουστικής απόκρισης</a:t>
                </a: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𝑛</m:t>
                              </m:r>
                            </m:sup>
                          </m:sSup>
                        </m:e>
                      </m:nary>
                    </m:oMath>
                  </m:oMathPara>
                </a14:m>
                <a:endParaRPr lang="el-GR" b="0" dirty="0" smtClean="0"/>
              </a:p>
              <a:p>
                <a:pPr marL="0" indent="0">
                  <a:buClrTx/>
                  <a:buSzPct val="120000"/>
                  <a:buNone/>
                </a:pPr>
                <a:r>
                  <a:rPr lang="el-GR" dirty="0"/>
                  <a:t> </a:t>
                </a:r>
                <a:r>
                  <a:rPr lang="el-GR" dirty="0" smtClean="0"/>
                  <a:t>  δε θα μπορούσε να μην έχει κι αυτός το δικό του όνομα: </a:t>
                </a:r>
                <a:r>
                  <a:rPr lang="el-GR" b="1" dirty="0" smtClean="0"/>
                  <a:t>συνάρτηση μεταφοράς</a:t>
                </a:r>
                <a:endParaRPr lang="en-US" b="1" dirty="0" smtClean="0"/>
              </a:p>
              <a:p>
                <a:pPr marL="0" indent="0">
                  <a:buClrTx/>
                  <a:buSzPct val="120000"/>
                  <a:buNone/>
                </a:pPr>
                <a:r>
                  <a:rPr lang="en-US" b="1" dirty="0"/>
                  <a:t> </a:t>
                </a:r>
                <a:r>
                  <a:rPr lang="en-US" b="1" dirty="0" smtClean="0"/>
                  <a:t>  </a:t>
                </a:r>
                <a:r>
                  <a:rPr lang="el-GR" b="1" dirty="0" smtClean="0"/>
                  <a:t>(</a:t>
                </a:r>
                <a:r>
                  <a:rPr lang="en-US" b="1" dirty="0" smtClean="0"/>
                  <a:t>transfer function)</a:t>
                </a:r>
                <a:endParaRPr lang="el-GR" b="1" dirty="0" smtClean="0"/>
              </a:p>
              <a:p>
                <a:pPr>
                  <a:buClrTx/>
                  <a:buSzPct val="120000"/>
                  <a:buFont typeface="Arial" panose="020B0604020202020204" pitchFamily="34" charset="0"/>
                  <a:buChar char="•"/>
                </a:pPr>
                <a:r>
                  <a:rPr lang="el-GR" b="1" dirty="0"/>
                  <a:t> </a:t>
                </a:r>
                <a:r>
                  <a:rPr lang="el-GR" dirty="0" smtClean="0"/>
                  <a:t>Η «έκδοση» του </a:t>
                </a:r>
                <a:r>
                  <a:rPr lang="el-GR" dirty="0" err="1" smtClean="0"/>
                  <a:t>μετασχ</a:t>
                </a:r>
                <a:r>
                  <a:rPr lang="el-GR" dirty="0" smtClean="0"/>
                  <a:t>. Ζ επάνω στο μοναδιαίο κύκλο ονομάζεται </a:t>
                </a:r>
                <a:r>
                  <a:rPr lang="el-GR" b="1" dirty="0" smtClean="0"/>
                  <a:t>απόκριση σε συχνότητα</a:t>
                </a:r>
                <a:r>
                  <a:rPr lang="el-GR" dirty="0" smtClean="0"/>
                  <a:t>, όπως ήδη γνωρίζετε</a:t>
                </a:r>
                <a:endParaRPr lang="en-US" b="1" dirty="0" smtClean="0"/>
              </a:p>
              <a:p>
                <a:pPr>
                  <a:buClrTx/>
                  <a:buSzPct val="120000"/>
                  <a:buFont typeface="Arial" panose="020B0604020202020204" pitchFamily="34" charset="0"/>
                  <a:buChar char="•"/>
                </a:pPr>
                <a:endParaRPr lang="en-US" b="1" dirty="0" smtClean="0"/>
              </a:p>
              <a:p>
                <a:pPr>
                  <a:buClrTx/>
                  <a:buSzPct val="120000"/>
                  <a:buFont typeface="Arial" panose="020B0604020202020204" pitchFamily="34" charset="0"/>
                  <a:buChar char="•"/>
                </a:pPr>
                <a:r>
                  <a:rPr lang="en-US" dirty="0" smtClean="0"/>
                  <a:t> </a:t>
                </a:r>
                <a:r>
                  <a:rPr lang="el-GR" dirty="0" smtClean="0"/>
                  <a:t>Θα θυμάστε ότι τα ΓΧΑ συστήματα κατηγοριοποιούνται ανάλογα με τη διάρκεια της </a:t>
                </a:r>
                <a:endParaRPr lang="en-US" dirty="0"/>
              </a:p>
              <a:p>
                <a:pPr marL="0" indent="0">
                  <a:buClrTx/>
                  <a:buSzPct val="120000"/>
                  <a:buNone/>
                </a:pPr>
                <a:r>
                  <a:rPr lang="en-US" dirty="0" smtClean="0"/>
                  <a:t>   </a:t>
                </a:r>
                <a:r>
                  <a:rPr lang="el-GR" dirty="0" smtClean="0"/>
                  <a:t>κρουστικής τους απόκρισης:</a:t>
                </a:r>
              </a:p>
              <a:p>
                <a:pPr lvl="1">
                  <a:buClrTx/>
                  <a:buSzPct val="120000"/>
                  <a:buFont typeface="Courier New" panose="02070309020205020404" pitchFamily="49" charset="0"/>
                  <a:buChar char="o"/>
                </a:pPr>
                <a:endParaRPr lang="en-US" b="1" dirty="0" smtClean="0"/>
              </a:p>
              <a:p>
                <a:pPr lvl="1">
                  <a:buClrTx/>
                  <a:buSzPct val="120000"/>
                  <a:buFont typeface="Courier New" panose="02070309020205020404" pitchFamily="49" charset="0"/>
                  <a:buChar char="o"/>
                </a:pPr>
                <a:r>
                  <a:rPr lang="el-GR" b="1" dirty="0" smtClean="0"/>
                  <a:t>Πεπερασμένης Κρουστικής Απόκρισης (</a:t>
                </a:r>
                <a:r>
                  <a:rPr lang="en-US" b="1" dirty="0" smtClean="0"/>
                  <a:t>FIR)</a:t>
                </a:r>
              </a:p>
              <a:p>
                <a:pPr lvl="1">
                  <a:buClrTx/>
                  <a:buSzPct val="120000"/>
                  <a:buFont typeface="Courier New" panose="02070309020205020404" pitchFamily="49" charset="0"/>
                  <a:buChar char="o"/>
                </a:pPr>
                <a:endParaRPr lang="en-US" b="1" dirty="0" smtClean="0"/>
              </a:p>
              <a:p>
                <a:pPr lvl="1">
                  <a:buClrTx/>
                  <a:buSzPct val="120000"/>
                  <a:buFont typeface="Courier New" panose="02070309020205020404" pitchFamily="49" charset="0"/>
                  <a:buChar char="o"/>
                </a:pPr>
                <a:r>
                  <a:rPr lang="el-GR" b="1" dirty="0" smtClean="0"/>
                  <a:t>Άπειρης Κρουστικής Απόκρισης (</a:t>
                </a:r>
                <a:r>
                  <a:rPr lang="en-US" b="1" dirty="0" smtClean="0"/>
                  <a:t>IIR)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9056718" cy="6226234"/>
              </a:xfrm>
              <a:blipFill rotWithShape="0">
                <a:blip r:embed="rId2"/>
                <a:stretch>
                  <a:fillRect l="-1884" t="-1761" r="-269"/>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942833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7098" t="1504" r="1256" b="7484"/>
          <a:stretch/>
        </p:blipFill>
        <p:spPr>
          <a:xfrm>
            <a:off x="87282" y="1401956"/>
            <a:ext cx="3640974" cy="3133898"/>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endParaRPr lang="en-US" sz="100" b="0" i="1" dirty="0" smtClean="0">
                  <a:solidFill>
                    <a:schemeClr val="tx1"/>
                  </a:solidFill>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𝐻</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𝜔</m:t>
                                  </m:r>
                                </m:sup>
                              </m:sSup>
                            </m:e>
                          </m:d>
                        </m:e>
                      </m:d>
                      <m:r>
                        <a:rPr lang="en-US" b="0" i="1" smtClean="0">
                          <a:solidFill>
                            <a:schemeClr val="tx1"/>
                          </a:solidFill>
                          <a:latin typeface="Cambria Math" panose="02040503050406030204" pitchFamily="18" charset="0"/>
                        </a:rPr>
                        <m:t>=</m:t>
                      </m:r>
                      <m:f>
                        <m:fPr>
                          <m:ctrlPr>
                            <a:rPr lang="el-GR" b="0" i="1" smtClean="0">
                              <a:solidFill>
                                <a:schemeClr val="tx1"/>
                              </a:solidFill>
                              <a:latin typeface="Cambria Math" panose="02040503050406030204" pitchFamily="18" charset="0"/>
                            </a:rPr>
                          </m:ctrlPr>
                        </m:fPr>
                        <m:num>
                          <m:r>
                            <a:rPr lang="el-GR" b="0" i="1" smtClean="0">
                              <a:solidFill>
                                <a:schemeClr val="tx1"/>
                              </a:solidFill>
                              <a:latin typeface="Cambria Math" panose="02040503050406030204" pitchFamily="18" charset="0"/>
                            </a:rPr>
                            <m:t>1</m:t>
                          </m:r>
                        </m:num>
                        <m:den>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𝑟</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𝜃</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𝜔</m:t>
                                  </m:r>
                                </m:sup>
                              </m:sSup>
                            </m:e>
                          </m:d>
                        </m:den>
                      </m:f>
                      <m:r>
                        <a:rPr lang="en-US" b="0" i="1" smtClean="0">
                          <a:solidFill>
                            <a:schemeClr val="tx1"/>
                          </a:solidFill>
                          <a:latin typeface="Cambria Math" panose="02040503050406030204" pitchFamily="18" charset="0"/>
                        </a:rPr>
                        <m:t>=</m:t>
                      </m:r>
                      <m:f>
                        <m:fPr>
                          <m:ctrlPr>
                            <a:rPr lang="el-GR" b="0" i="1" smtClean="0">
                              <a:solidFill>
                                <a:schemeClr val="tx1"/>
                              </a:solidFill>
                              <a:latin typeface="Cambria Math" panose="02040503050406030204" pitchFamily="18" charset="0"/>
                            </a:rPr>
                          </m:ctrlPr>
                        </m:fPr>
                        <m:num>
                          <m:r>
                            <a:rPr lang="el-GR" b="0" i="1" smtClean="0">
                              <a:solidFill>
                                <a:schemeClr val="tx1"/>
                              </a:solidFill>
                              <a:latin typeface="Cambria Math" panose="02040503050406030204" pitchFamily="18" charset="0"/>
                            </a:rPr>
                            <m:t>1</m:t>
                          </m:r>
                        </m:num>
                        <m:den>
                          <m:d>
                            <m:dPr>
                              <m:begChr m:val="|"/>
                              <m:endChr m:val="|"/>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𝜔</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𝜃</m:t>
                                  </m:r>
                                </m:sup>
                              </m:sSup>
                            </m:e>
                          </m:d>
                        </m:den>
                      </m:f>
                    </m:oMath>
                  </m:oMathPara>
                </a14:m>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a:buClrTx/>
                  <a:buSzPct val="120000"/>
                  <a:buFont typeface="Arial" panose="020B0604020202020204" pitchFamily="34" charset="0"/>
                  <a:buChar char="•"/>
                </a:pPr>
                <a:r>
                  <a:rPr lang="el-GR" dirty="0"/>
                  <a:t> </a:t>
                </a:r>
                <a:r>
                  <a:rPr lang="el-GR" dirty="0" smtClean="0"/>
                  <a:t>Για την απόκριση φάσης </a:t>
                </a:r>
                <a:endParaRPr lang="en-US" b="0" i="1" dirty="0" smtClean="0">
                  <a:latin typeface="Cambria Math" panose="02040503050406030204" pitchFamily="18" charset="0"/>
                </a:endParaRPr>
              </a:p>
              <a:p>
                <a:pPr marL="0" indent="0">
                  <a:buClrTx/>
                  <a:buSzPct val="120000"/>
                  <a:buNone/>
                </a:pPr>
                <a:r>
                  <a:rPr lang="en-US" i="1" dirty="0">
                    <a:latin typeface="Cambria Math" panose="02040503050406030204" pitchFamily="18" charset="0"/>
                  </a:rPr>
                  <a:t>	</a:t>
                </a:r>
                <a:r>
                  <a:rPr lang="en-US"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den>
                    </m:f>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𝜔</m:t>
                        </m:r>
                      </m:sup>
                    </m:sSup>
                    <m:r>
                      <a:rPr lang="el-GR" b="0" i="1"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r>
                          <a:rPr lang="en-US"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𝜃</m:t>
                            </m:r>
                          </m:sup>
                        </m:sSup>
                      </m:e>
                    </m:d>
                    <m:r>
                      <a:rPr lang="en-US" b="0" i="1" smtClean="0">
                        <a:latin typeface="Cambria Math" panose="02040503050406030204" pitchFamily="18" charset="0"/>
                      </a:rPr>
                      <m:t>=</m:t>
                    </m:r>
                    <m:r>
                      <a:rPr lang="el-GR" b="0" i="1" smtClean="0">
                        <a:latin typeface="Cambria Math" panose="02040503050406030204" pitchFamily="18" charset="0"/>
                      </a:rPr>
                      <m:t>𝜔</m:t>
                    </m:r>
                    <m:r>
                      <a:rPr lang="el-GR"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3</m:t>
                        </m:r>
                      </m:sub>
                    </m:sSub>
                  </m:oMath>
                </a14:m>
                <a:r>
                  <a:rPr lang="el-GR"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4"/>
                <a:stretch>
                  <a:fillRect l="-190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mc:AlternateContent xmlns:mc="http://schemas.openxmlformats.org/markup-compatibility/2006" xmlns:a14="http://schemas.microsoft.com/office/drawing/2010/main">
        <mc:Choice Requires="a14">
          <p:sp>
            <p:nvSpPr>
              <p:cNvPr id="8" name="TextBox 7"/>
              <p:cNvSpPr txBox="1"/>
              <p:nvPr/>
            </p:nvSpPr>
            <p:spPr>
              <a:xfrm>
                <a:off x="3444239" y="1401957"/>
                <a:ext cx="5602085" cy="1401474"/>
              </a:xfrm>
              <a:prstGeom prst="rect">
                <a:avLst/>
              </a:prstGeom>
              <a:noFill/>
            </p:spPr>
            <p:txBody>
              <a:bodyPr wrap="square" rtlCol="0">
                <a:spAutoFit/>
              </a:bodyPr>
              <a:lstStyle/>
              <a:p>
                <a:pPr marL="285750" indent="-285750">
                  <a:buFont typeface="Courier New" panose="02070309020205020404" pitchFamily="49" charset="0"/>
                  <a:buChar char="o"/>
                </a:pPr>
                <a:r>
                  <a:rPr lang="el-GR" dirty="0" smtClean="0">
                    <a:solidFill>
                      <a:srgbClr val="000000"/>
                    </a:solidFill>
                  </a:rPr>
                  <a:t>Διάνυσμα </a:t>
                </a:r>
                <a14:m>
                  <m:oMath xmlns:m="http://schemas.openxmlformats.org/officeDocument/2006/math">
                    <m:sSub>
                      <m:sSubPr>
                        <m:ctrlPr>
                          <a:rPr lang="en-US" i="1" smtClean="0">
                            <a:solidFill>
                              <a:srgbClr val="000000"/>
                            </a:solidFill>
                            <a:latin typeface="Cambria Math" panose="02040503050406030204" pitchFamily="18" charset="0"/>
                          </a:rPr>
                        </m:ctrlPr>
                      </m:sSubPr>
                      <m:e>
                        <m:acc>
                          <m:accPr>
                            <m:chr m:val="⃗"/>
                            <m:ctrlPr>
                              <a:rPr lang="el-GR" i="1" smtClean="0">
                                <a:solidFill>
                                  <a:srgbClr val="000000"/>
                                </a:solidFill>
                                <a:latin typeface="Cambria Math" panose="02040503050406030204" pitchFamily="18" charset="0"/>
                              </a:rPr>
                            </m:ctrlPr>
                          </m:accPr>
                          <m:e>
                            <m:r>
                              <a:rPr lang="en-US" i="1" smtClean="0">
                                <a:solidFill>
                                  <a:srgbClr val="000000"/>
                                </a:solidFill>
                                <a:latin typeface="Cambria Math" panose="02040503050406030204" pitchFamily="18" charset="0"/>
                              </a:rPr>
                              <m:t>𝑢</m:t>
                            </m:r>
                          </m:e>
                        </m:acc>
                      </m:e>
                      <m:sub>
                        <m:r>
                          <a:rPr lang="en-US" i="1" smtClean="0">
                            <a:solidFill>
                              <a:srgbClr val="000000"/>
                            </a:solidFill>
                            <a:latin typeface="Cambria Math" panose="02040503050406030204" pitchFamily="18" charset="0"/>
                          </a:rPr>
                          <m:t>1</m:t>
                        </m:r>
                      </m:sub>
                    </m:sSub>
                  </m:oMath>
                </a14:m>
                <a:r>
                  <a:rPr lang="en-US" dirty="0" smtClean="0">
                    <a:solidFill>
                      <a:srgbClr val="000000"/>
                    </a:solidFill>
                  </a:rPr>
                  <a:t>: </a:t>
                </a:r>
                <a:r>
                  <a:rPr lang="el-GR" dirty="0" smtClean="0">
                    <a:solidFill>
                      <a:srgbClr val="000000"/>
                    </a:solidFill>
                  </a:rPr>
                  <a:t>διάνυσμα μιγαδικού αριθμού </a:t>
                </a:r>
                <a14:m>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𝜔</m:t>
                        </m:r>
                      </m:sup>
                    </m:sSup>
                  </m:oMath>
                </a14:m>
                <a:r>
                  <a:rPr lang="el-GR" dirty="0" smtClean="0">
                    <a:solidFill>
                      <a:srgbClr val="000000"/>
                    </a:solidFill>
                  </a:rPr>
                  <a:t> </a:t>
                </a:r>
              </a:p>
              <a:p>
                <a:pPr marL="285750" indent="-285750">
                  <a:buFont typeface="Courier New" panose="02070309020205020404" pitchFamily="49" charset="0"/>
                  <a:buChar char="o"/>
                </a:pPr>
                <a:r>
                  <a:rPr lang="el-GR" dirty="0" smtClean="0">
                    <a:solidFill>
                      <a:srgbClr val="000000"/>
                    </a:solidFill>
                  </a:rPr>
                  <a:t>Διάνυσμα </a:t>
                </a:r>
                <a14:m>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2</m:t>
                        </m:r>
                      </m:sub>
                    </m:sSub>
                  </m:oMath>
                </a14:m>
                <a:r>
                  <a:rPr lang="en-US" dirty="0" smtClean="0">
                    <a:solidFill>
                      <a:srgbClr val="000000"/>
                    </a:solidFill>
                  </a:rPr>
                  <a:t>:</a:t>
                </a:r>
                <a:r>
                  <a:rPr lang="el-GR" dirty="0" smtClean="0">
                    <a:solidFill>
                      <a:srgbClr val="000000"/>
                    </a:solidFill>
                  </a:rPr>
                  <a:t> διάνυσμα από Ο ως τη θέση του </a:t>
                </a:r>
                <a14:m>
                  <m:oMath xmlns:m="http://schemas.openxmlformats.org/officeDocument/2006/math">
                    <m:r>
                      <a:rPr lang="en-US" i="1">
                        <a:solidFill>
                          <a:srgbClr val="000000"/>
                        </a:solidFill>
                        <a:latin typeface="Cambria Math" panose="02040503050406030204" pitchFamily="18" charset="0"/>
                      </a:rPr>
                      <m:t>𝑟</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𝜃</m:t>
                        </m:r>
                      </m:sup>
                    </m:sSup>
                  </m:oMath>
                </a14:m>
                <a:endParaRPr lang="el-GR" dirty="0" smtClean="0">
                  <a:solidFill>
                    <a:srgbClr val="000000"/>
                  </a:solidFill>
                </a:endParaRPr>
              </a:p>
              <a:p>
                <a:pPr marL="285750" indent="-285750">
                  <a:buFont typeface="Courier New" panose="02070309020205020404" pitchFamily="49" charset="0"/>
                  <a:buChar char="o"/>
                </a:pPr>
                <a:r>
                  <a:rPr lang="el-GR" dirty="0">
                    <a:solidFill>
                      <a:srgbClr val="000000"/>
                    </a:solidFill>
                  </a:rPr>
                  <a:t>Διάνυσμα </a:t>
                </a:r>
                <a14:m>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3</m:t>
                        </m:r>
                      </m:sub>
                    </m:sSub>
                  </m:oMath>
                </a14:m>
                <a:r>
                  <a:rPr lang="en-US" dirty="0">
                    <a:solidFill>
                      <a:srgbClr val="000000"/>
                    </a:solidFill>
                  </a:rPr>
                  <a:t>:</a:t>
                </a:r>
                <a:r>
                  <a:rPr lang="el-GR" dirty="0">
                    <a:solidFill>
                      <a:srgbClr val="000000"/>
                    </a:solidFill>
                  </a:rPr>
                  <a:t> διάνυσμα από </a:t>
                </a:r>
                <a14:m>
                  <m:oMath xmlns:m="http://schemas.openxmlformats.org/officeDocument/2006/math">
                    <m:r>
                      <a:rPr lang="en-US" i="1">
                        <a:solidFill>
                          <a:srgbClr val="000000"/>
                        </a:solidFill>
                        <a:latin typeface="Cambria Math" panose="02040503050406030204" pitchFamily="18" charset="0"/>
                      </a:rPr>
                      <m:t>𝑟</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𝜃</m:t>
                        </m:r>
                      </m:sup>
                    </m:sSup>
                  </m:oMath>
                </a14:m>
                <a:r>
                  <a:rPr lang="el-GR" dirty="0" smtClean="0">
                    <a:solidFill>
                      <a:srgbClr val="000000"/>
                    </a:solidFill>
                  </a:rPr>
                  <a:t> ως το </a:t>
                </a:r>
                <a:r>
                  <a:rPr lang="el-GR" dirty="0" err="1" smtClean="0">
                    <a:solidFill>
                      <a:srgbClr val="000000"/>
                    </a:solidFill>
                  </a:rPr>
                  <a:t>μοναδ</a:t>
                </a:r>
                <a:r>
                  <a:rPr lang="el-GR" dirty="0" smtClean="0">
                    <a:solidFill>
                      <a:srgbClr val="000000"/>
                    </a:solidFill>
                  </a:rPr>
                  <a:t>. κύκλο</a:t>
                </a:r>
              </a:p>
              <a:p>
                <a:pPr marL="285750" indent="-285750">
                  <a:buFont typeface="Courier New" panose="02070309020205020404" pitchFamily="49" charset="0"/>
                  <a:buChar char="o"/>
                </a:pPr>
                <a14:m>
                  <m:oMath xmlns:m="http://schemas.openxmlformats.org/officeDocument/2006/math">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1</m:t>
                        </m:r>
                      </m:num>
                      <m:den>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𝜔</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𝑟</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𝜃</m:t>
                                </m:r>
                              </m:sup>
                            </m:sSup>
                          </m:e>
                        </m:d>
                      </m:den>
                    </m:f>
                    <m:r>
                      <a:rPr lang="el-GR" i="1" smtClean="0">
                        <a:solidFill>
                          <a:srgbClr val="000000"/>
                        </a:solidFill>
                        <a:latin typeface="Cambria Math" panose="02040503050406030204" pitchFamily="18" charset="0"/>
                      </a:rPr>
                      <m:t>=</m:t>
                    </m:r>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1</m:t>
                        </m:r>
                      </m:num>
                      <m:den>
                        <m:d>
                          <m:dPr>
                            <m:begChr m:val="|"/>
                            <m:endChr m:val="|"/>
                            <m:ctrlPr>
                              <a:rPr lang="el-GR"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n-US" i="1">
                                    <a:solidFill>
                                      <a:srgbClr val="000000"/>
                                    </a:solidFill>
                                    <a:latin typeface="Cambria Math" panose="02040503050406030204" pitchFamily="18" charset="0"/>
                                  </a:rPr>
                                  <m:t>1</m:t>
                                </m:r>
                              </m:sub>
                            </m:sSub>
                            <m:r>
                              <a:rPr lang="el-GR"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2</m:t>
                                </m:r>
                              </m:sub>
                            </m:sSub>
                          </m:e>
                        </m:d>
                      </m:den>
                    </m:f>
                    <m:r>
                      <a:rPr lang="el-GR" i="1" smtClean="0">
                        <a:solidFill>
                          <a:srgbClr val="000000"/>
                        </a:solidFill>
                        <a:latin typeface="Cambria Math" panose="02040503050406030204" pitchFamily="18" charset="0"/>
                      </a:rPr>
                      <m:t>=</m:t>
                    </m:r>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1</m:t>
                        </m:r>
                      </m:num>
                      <m:den>
                        <m:d>
                          <m:dPr>
                            <m:begChr m:val="|"/>
                            <m:endChr m:val="|"/>
                            <m:ctrlPr>
                              <a:rPr lang="el-GR"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smtClean="0">
                                    <a:solidFill>
                                      <a:srgbClr val="000000"/>
                                    </a:solidFill>
                                    <a:latin typeface="Cambria Math" panose="02040503050406030204" pitchFamily="18" charset="0"/>
                                  </a:rPr>
                                  <m:t>3</m:t>
                                </m:r>
                              </m:sub>
                            </m:sSub>
                          </m:e>
                        </m:d>
                      </m:den>
                    </m:f>
                  </m:oMath>
                </a14:m>
                <a:r>
                  <a:rPr lang="el-GR" dirty="0" smtClean="0">
                    <a:solidFill>
                      <a:srgbClr val="000000"/>
                    </a:solidFill>
                  </a:rPr>
                  <a:t> </a:t>
                </a:r>
                <a:endParaRPr lang="el-GR"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44239" y="1401957"/>
                <a:ext cx="5602085" cy="1401474"/>
              </a:xfrm>
              <a:prstGeom prst="rect">
                <a:avLst/>
              </a:prstGeom>
              <a:blipFill rotWithShape="0">
                <a:blip r:embed="rId5"/>
                <a:stretch>
                  <a:fillRect l="-762" t="-173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30414" y="2946721"/>
                <a:ext cx="3013970" cy="1021556"/>
              </a:xfrm>
              <a:prstGeom prst="roundRect">
                <a:avLst/>
              </a:prstGeom>
              <a:ln w="19050" cap="rnd">
                <a:solidFill>
                  <a:srgbClr val="00B0F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el-GR" dirty="0" smtClean="0">
                    <a:solidFill>
                      <a:srgbClr val="000000"/>
                    </a:solidFill>
                  </a:rPr>
                  <a:t>Άρα η απόκριση πλάτους εξαρτάται ΜΟΝΟ από το (αντίστροφο) μήκος του </a:t>
                </a:r>
                <a14:m>
                  <m:oMath xmlns:m="http://schemas.openxmlformats.org/officeDocument/2006/math">
                    <m:sSub>
                      <m:sSubPr>
                        <m:ctrlPr>
                          <a:rPr lang="en-US" i="1">
                            <a:solidFill>
                              <a:srgbClr val="000000"/>
                            </a:solidFill>
                            <a:latin typeface="Cambria Math" panose="02040503050406030204" pitchFamily="18" charset="0"/>
                          </a:rPr>
                        </m:ctrlPr>
                      </m:sSubPr>
                      <m:e>
                        <m:acc>
                          <m:accPr>
                            <m:chr m:val="⃗"/>
                            <m:ctrlPr>
                              <a:rPr lang="el-GR"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𝑢</m:t>
                            </m:r>
                          </m:e>
                        </m:acc>
                      </m:e>
                      <m:sub>
                        <m:r>
                          <a:rPr lang="el-GR" i="1">
                            <a:solidFill>
                              <a:srgbClr val="000000"/>
                            </a:solidFill>
                            <a:latin typeface="Cambria Math" panose="02040503050406030204" pitchFamily="18" charset="0"/>
                          </a:rPr>
                          <m:t>3</m:t>
                        </m:r>
                      </m:sub>
                    </m:sSub>
                  </m:oMath>
                </a14:m>
                <a:r>
                  <a:rPr lang="el-GR" dirty="0" smtClean="0">
                    <a:solidFill>
                      <a:srgbClr val="000000"/>
                    </a:solidFill>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4630414" y="2946721"/>
                <a:ext cx="3013970" cy="1021556"/>
              </a:xfrm>
              <a:prstGeom prst="roundRect">
                <a:avLst/>
              </a:prstGeom>
              <a:blipFill rotWithShape="0">
                <a:blip r:embed="rId6"/>
                <a:stretch>
                  <a:fillRect b="-2924"/>
                </a:stretch>
              </a:blipFill>
              <a:ln w="19050" cap="rnd">
                <a:solidFill>
                  <a:srgbClr val="00B0F0"/>
                </a:solid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32313" y="5754779"/>
                <a:ext cx="3578215" cy="715089"/>
              </a:xfrm>
              <a:prstGeom prst="roundRect">
                <a:avLst/>
              </a:prstGeom>
              <a:ln w="19050" cap="rnd">
                <a:solidFill>
                  <a:srgbClr val="00B0F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el-GR" dirty="0" smtClean="0">
                    <a:solidFill>
                      <a:srgbClr val="000000"/>
                    </a:solidFill>
                  </a:rPr>
                  <a:t>Άρα η απόκριση φάσης εξαρτάται ΜΟΝΟ από τη διαφορά </a:t>
                </a:r>
                <a14:m>
                  <m:oMath xmlns:m="http://schemas.openxmlformats.org/officeDocument/2006/math">
                    <m:r>
                      <m:rPr>
                        <m:sty m:val="p"/>
                      </m:rPr>
                      <a:rPr lang="el-GR" smtClean="0">
                        <a:solidFill>
                          <a:srgbClr val="000000"/>
                        </a:solidFill>
                        <a:latin typeface="Cambria Math" panose="02040503050406030204" pitchFamily="18" charset="0"/>
                      </a:rPr>
                      <m:t>ω</m:t>
                    </m:r>
                    <m:r>
                      <a:rPr lang="el-GR"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𝜙</m:t>
                        </m:r>
                      </m:e>
                      <m:sub>
                        <m:r>
                          <a:rPr lang="en-US" i="1">
                            <a:solidFill>
                              <a:srgbClr val="000000"/>
                            </a:solidFill>
                            <a:latin typeface="Cambria Math" panose="02040503050406030204" pitchFamily="18" charset="0"/>
                          </a:rPr>
                          <m:t>3</m:t>
                        </m:r>
                      </m:sub>
                    </m:sSub>
                  </m:oMath>
                </a14:m>
                <a:r>
                  <a:rPr lang="el-GR" dirty="0" smtClean="0">
                    <a:solidFill>
                      <a:srgbClr val="000000"/>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2932313" y="5754779"/>
                <a:ext cx="3578215" cy="715089"/>
              </a:xfrm>
              <a:prstGeom prst="roundRect">
                <a:avLst/>
              </a:prstGeom>
              <a:blipFill rotWithShape="0">
                <a:blip r:embed="rId7"/>
                <a:stretch>
                  <a:fillRect l="-339" b="-6667"/>
                </a:stretch>
              </a:blipFill>
              <a:ln w="19050" cap="rnd">
                <a:solidFill>
                  <a:srgbClr val="00B0F0"/>
                </a:solidFill>
              </a:ln>
            </p:spPr>
            <p:txBody>
              <a:bodyPr/>
              <a:lstStyle/>
              <a:p>
                <a:r>
                  <a:rPr lang="el-GR">
                    <a:noFill/>
                  </a:rPr>
                  <a:t> </a:t>
                </a:r>
              </a:p>
            </p:txBody>
          </p:sp>
        </mc:Fallback>
      </mc:AlternateContent>
    </p:spTree>
    <p:extLst>
      <p:ext uri="{BB962C8B-B14F-4D97-AF65-F5344CB8AC3E}">
        <p14:creationId xmlns:p14="http://schemas.microsoft.com/office/powerpoint/2010/main" val="3257008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8" name="Picture 7"/>
          <p:cNvPicPr>
            <a:picLocks noChangeAspect="1"/>
          </p:cNvPicPr>
          <p:nvPr/>
        </p:nvPicPr>
        <p:blipFill>
          <a:blip r:embed="rId3"/>
          <a:stretch>
            <a:fillRect/>
          </a:stretch>
        </p:blipFill>
        <p:spPr>
          <a:xfrm>
            <a:off x="22970" y="889072"/>
            <a:ext cx="9052284" cy="5435528"/>
          </a:xfrm>
          <a:prstGeom prst="rect">
            <a:avLst/>
          </a:prstGeom>
        </p:spPr>
      </p:pic>
    </p:spTree>
    <p:extLst>
      <p:ext uri="{BB962C8B-B14F-4D97-AF65-F5344CB8AC3E}">
        <p14:creationId xmlns:p14="http://schemas.microsoft.com/office/powerpoint/2010/main" val="26636157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2" y="356639"/>
            <a:ext cx="8959042" cy="6213534"/>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rotWithShape="1">
          <a:blip r:embed="rId3"/>
          <a:srcRect l="442"/>
          <a:stretch/>
        </p:blipFill>
        <p:spPr>
          <a:xfrm rot="5400000">
            <a:off x="2924261" y="435411"/>
            <a:ext cx="6198696" cy="6045429"/>
          </a:xfrm>
          <a:prstGeom prst="rect">
            <a:avLst/>
          </a:prstGeom>
        </p:spPr>
      </p:pic>
    </p:spTree>
    <p:extLst>
      <p:ext uri="{BB962C8B-B14F-4D97-AF65-F5344CB8AC3E}">
        <p14:creationId xmlns:p14="http://schemas.microsoft.com/office/powerpoint/2010/main" val="933239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2984269" y="369341"/>
            <a:ext cx="6070831" cy="6181721"/>
            <a:chOff x="3557589" y="369341"/>
            <a:chExt cx="5497511" cy="6181721"/>
          </a:xfrm>
        </p:grpSpPr>
        <p:grpSp>
          <p:nvGrpSpPr>
            <p:cNvPr id="14" name="Group 13"/>
            <p:cNvGrpSpPr/>
            <p:nvPr/>
          </p:nvGrpSpPr>
          <p:grpSpPr>
            <a:xfrm>
              <a:off x="4895850" y="369343"/>
              <a:ext cx="4159250" cy="6181719"/>
              <a:chOff x="4895850" y="369343"/>
              <a:chExt cx="4159250" cy="6181719"/>
            </a:xfrm>
          </p:grpSpPr>
          <p:pic>
            <p:nvPicPr>
              <p:cNvPr id="8" name="Picture 7"/>
              <p:cNvPicPr>
                <a:picLocks noChangeAspect="1"/>
              </p:cNvPicPr>
              <p:nvPr/>
            </p:nvPicPr>
            <p:blipFill rotWithShape="1">
              <a:blip r:embed="rId3"/>
              <a:srcRect b="25170"/>
              <a:stretch/>
            </p:blipFill>
            <p:spPr>
              <a:xfrm rot="5400000">
                <a:off x="3946528" y="1442490"/>
                <a:ext cx="6181719" cy="4035425"/>
              </a:xfrm>
              <a:prstGeom prst="rect">
                <a:avLst/>
              </a:prstGeom>
            </p:spPr>
          </p:pic>
          <p:sp>
            <p:nvSpPr>
              <p:cNvPr id="13" name="Rectangle 12"/>
              <p:cNvSpPr/>
              <p:nvPr/>
            </p:nvSpPr>
            <p:spPr>
              <a:xfrm>
                <a:off x="4895850" y="2447925"/>
                <a:ext cx="211107"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grpSp>
        <p:grpSp>
          <p:nvGrpSpPr>
            <p:cNvPr id="12" name="Group 11"/>
            <p:cNvGrpSpPr/>
            <p:nvPr/>
          </p:nvGrpSpPr>
          <p:grpSpPr>
            <a:xfrm>
              <a:off x="3557589" y="369341"/>
              <a:ext cx="1485898" cy="6181719"/>
              <a:chOff x="3576639" y="369341"/>
              <a:chExt cx="1485898" cy="6181719"/>
            </a:xfrm>
          </p:grpSpPr>
          <p:pic>
            <p:nvPicPr>
              <p:cNvPr id="9" name="Picture 8"/>
              <p:cNvPicPr>
                <a:picLocks noChangeAspect="1"/>
              </p:cNvPicPr>
              <p:nvPr/>
            </p:nvPicPr>
            <p:blipFill rotWithShape="1">
              <a:blip r:embed="rId3"/>
              <a:srcRect t="73241"/>
              <a:stretch/>
            </p:blipFill>
            <p:spPr>
              <a:xfrm rot="5400000">
                <a:off x="1207297" y="2738683"/>
                <a:ext cx="6181719" cy="1443036"/>
              </a:xfrm>
              <a:prstGeom prst="rect">
                <a:avLst/>
              </a:prstGeom>
            </p:spPr>
          </p:pic>
          <p:sp>
            <p:nvSpPr>
              <p:cNvPr id="10" name="Rectangle 9"/>
              <p:cNvSpPr/>
              <p:nvPr/>
            </p:nvSpPr>
            <p:spPr>
              <a:xfrm>
                <a:off x="4943475" y="933450"/>
                <a:ext cx="85725" cy="80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
            <p:nvSpPr>
              <p:cNvPr id="11" name="Rectangle 10"/>
              <p:cNvSpPr/>
              <p:nvPr/>
            </p:nvSpPr>
            <p:spPr>
              <a:xfrm>
                <a:off x="4976812" y="5026920"/>
                <a:ext cx="85725" cy="80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grpSp>
      </p:grpSp>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Διάγραμμα Διανυσμάτων</a:t>
            </a:r>
          </a:p>
          <a:p>
            <a:pPr marL="0" indent="0">
              <a:buClrTx/>
              <a:buSzPct val="120000"/>
              <a:buNone/>
            </a:pPr>
            <a:endParaRPr lang="en-US" sz="100" b="0" i="1" dirty="0" smtClean="0">
              <a:solidFill>
                <a:schemeClr val="tx1"/>
              </a:solidFill>
              <a:latin typeface="Cambria Math" panose="02040503050406030204" pitchFamily="18" charset="0"/>
            </a:endParaRPr>
          </a:p>
          <a:p>
            <a:pPr marL="0" indent="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a:p>
          <a:p>
            <a:pPr marL="0" indent="0">
              <a:buClrTx/>
              <a:buSzPct val="120000"/>
              <a:buNone/>
            </a:pPr>
            <a:endParaRPr lang="el-GR" dirty="0" smtClean="0"/>
          </a:p>
          <a:p>
            <a:pPr marL="0" indent="0">
              <a:buClrTx/>
              <a:buSzPct val="120000"/>
              <a:buNone/>
            </a:pPr>
            <a:endParaRPr lang="el-GR" dirty="0" smtClean="0"/>
          </a:p>
          <a:p>
            <a:pPr marL="0" indent="0">
              <a:buClrTx/>
              <a:buSzPct val="120000"/>
              <a:buNone/>
            </a:pPr>
            <a:endParaRPr lang="el-GR" dirty="0" smtClean="0"/>
          </a:p>
        </p:txBody>
      </p:sp>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726588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fontScale="92500"/>
              </a:bodyPr>
              <a:lstStyle/>
              <a:p>
                <a:pPr>
                  <a:buClrTx/>
                  <a:buSzPct val="120000"/>
                  <a:buFont typeface="Arial" panose="020B0604020202020204" pitchFamily="34" charset="0"/>
                  <a:buChar char="•"/>
                </a:pPr>
                <a:r>
                  <a:rPr lang="el-GR" b="1" dirty="0" smtClean="0"/>
                  <a:t> </a:t>
                </a:r>
                <a:r>
                  <a:rPr lang="el-GR" sz="2200" b="1" dirty="0" smtClean="0"/>
                  <a:t>Σχέση Απόκρισης Πλάτους και Απόκρισης Φάσης</a:t>
                </a:r>
              </a:p>
              <a:p>
                <a:pPr>
                  <a:buClrTx/>
                  <a:buSzPct val="120000"/>
                  <a:buFont typeface="Arial" panose="020B0604020202020204" pitchFamily="34" charset="0"/>
                  <a:buChar char="•"/>
                </a:pPr>
                <a:r>
                  <a:rPr lang="el-GR" b="1" dirty="0"/>
                  <a:t> </a:t>
                </a:r>
                <a:r>
                  <a:rPr lang="el-GR" b="1" dirty="0" smtClean="0"/>
                  <a:t>Ερώτημα: </a:t>
                </a:r>
                <a:r>
                  <a:rPr lang="el-GR" dirty="0" smtClean="0"/>
                  <a:t>υπάρχει κάποια σχέση μεταξύ των αποκρίσεων πλάτους και φάσης ενός ΓΧΑ συστήματος που περιγράφεται ως ρητή συνάρτηση μεταφοράς?</a:t>
                </a:r>
              </a:p>
              <a:p>
                <a:pPr marL="0" indent="0">
                  <a:buClrTx/>
                  <a:buSzPct val="120000"/>
                  <a:buNone/>
                </a:pPr>
                <a:endParaRPr lang="el-GR" b="1" dirty="0" smtClean="0"/>
              </a:p>
              <a:p>
                <a:pPr>
                  <a:buClrTx/>
                  <a:buSzPct val="120000"/>
                  <a:buFont typeface="Arial" panose="020B0604020202020204" pitchFamily="34" charset="0"/>
                  <a:buChar char="•"/>
                </a:pPr>
                <a:r>
                  <a:rPr lang="el-GR" b="1" dirty="0" smtClean="0"/>
                  <a:t> Εναλλακτική διατύπωση: </a:t>
                </a:r>
                <a:r>
                  <a:rPr lang="el-GR" dirty="0" smtClean="0"/>
                  <a:t>μπορεί κανείς να υπολογίσει την απόκριση φάσης από την απόκριση πλάτους? Αν ναι, πότε?</a:t>
                </a:r>
              </a:p>
              <a:p>
                <a:pPr>
                  <a:buClrTx/>
                  <a:buSzPct val="120000"/>
                  <a:buFont typeface="Arial" panose="020B0604020202020204" pitchFamily="34" charset="0"/>
                  <a:buChar char="•"/>
                </a:pPr>
                <a:endParaRPr lang="el-GR" b="1" dirty="0" smtClean="0"/>
              </a:p>
              <a:p>
                <a:pPr>
                  <a:buClrTx/>
                  <a:buSzPct val="120000"/>
                  <a:buFont typeface="Arial" panose="020B0604020202020204" pitchFamily="34" charset="0"/>
                  <a:buChar char="•"/>
                </a:pPr>
                <a:r>
                  <a:rPr lang="el-GR" b="1" dirty="0" smtClean="0"/>
                  <a:t> Πρακτικότερη διατύπωση: </a:t>
                </a:r>
                <a:r>
                  <a:rPr lang="el-GR" dirty="0" smtClean="0"/>
                  <a:t>μπορεί κανείς να υπολογίσει τη συνάρτηση μεταφοράς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b="1" dirty="0" smtClean="0"/>
                  <a:t> </a:t>
                </a:r>
                <a:r>
                  <a:rPr lang="el-GR" dirty="0" smtClean="0"/>
                  <a:t>από την απόκριση πλάτους </a:t>
                </a:r>
                <a14:m>
                  <m:oMath xmlns:m="http://schemas.openxmlformats.org/officeDocument/2006/math">
                    <m:d>
                      <m:dPr>
                        <m:begChr m:val="|"/>
                        <m:endChr m:val="|"/>
                        <m:ctrlPr>
                          <a:rPr lang="el-GR" b="0" i="1" smtClean="0">
                            <a:latin typeface="Cambria Math" panose="02040503050406030204" pitchFamily="18" charset="0"/>
                          </a:rPr>
                        </m:ctrlPr>
                      </m:dPr>
                      <m:e>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e>
                    </m:d>
                  </m:oMath>
                </a14:m>
                <a:r>
                  <a:rPr lang="el-GR" dirty="0" smtClean="0"/>
                  <a:t>? </a:t>
                </a:r>
                <a:endParaRPr lang="el-GR" dirty="0"/>
              </a:p>
              <a:p>
                <a:pPr>
                  <a:buClrTx/>
                  <a:buSzPct val="120000"/>
                  <a:buFont typeface="Arial" panose="020B0604020202020204" pitchFamily="34" charset="0"/>
                  <a:buChar char="•"/>
                </a:pPr>
                <a:r>
                  <a:rPr lang="el-GR" b="1" dirty="0" smtClean="0"/>
                  <a:t> </a:t>
                </a:r>
                <a:r>
                  <a:rPr lang="el-GR" dirty="0" smtClean="0"/>
                  <a:t>Η τελευταία διατύπωση προφανώς μας λέει ότι αν είναι εφικτός αυτός ο υπολογισμός, τότε μπορούμε από τη συνάρτηση μεταφοράς να βρούμε τα πάντα για ένα δεδομένο ΓΧΑ σύστημα </a:t>
                </a:r>
              </a:p>
              <a:p>
                <a:pPr marL="0" indent="0">
                  <a:buClrTx/>
                  <a:buSzPct val="120000"/>
                  <a:buNone/>
                </a:pPr>
                <a:endParaRPr lang="el-GR" b="1" dirty="0" smtClean="0"/>
              </a:p>
              <a:p>
                <a:pPr>
                  <a:buClrTx/>
                  <a:buSzPct val="120000"/>
                  <a:buFont typeface="Arial" panose="020B0604020202020204" pitchFamily="34" charset="0"/>
                  <a:buChar char="•"/>
                </a:pPr>
                <a:r>
                  <a:rPr lang="el-GR" b="1" dirty="0" smtClean="0"/>
                  <a:t> Το ερώτημα λοιπόν μπορεί να επαναδιατυπωθεί (για τελευταία φορά </a:t>
                </a:r>
                <a:r>
                  <a:rPr lang="el-GR" b="1" dirty="0" smtClean="0">
                    <a:sym typeface="Wingdings" panose="05000000000000000000" pitchFamily="2" charset="2"/>
                  </a:rPr>
                  <a:t> ) ως: </a:t>
                </a:r>
                <a:r>
                  <a:rPr lang="el-GR" i="1" dirty="0" smtClean="0">
                    <a:effectLst/>
                    <a:sym typeface="Wingdings" panose="05000000000000000000" pitchFamily="2" charset="2"/>
                  </a:rPr>
                  <a:t>Μπορούμε να βρούμε τους πόλους και τα μηδενικά μιας συνάρτησης μεταφοράς </a:t>
                </a:r>
                <a14:m>
                  <m:oMath xmlns:m="http://schemas.openxmlformats.org/officeDocument/2006/math">
                    <m:r>
                      <a:rPr lang="en-US" b="0" i="1">
                        <a:effectLst/>
                        <a:latin typeface="Cambria Math" panose="02040503050406030204" pitchFamily="18" charset="0"/>
                      </a:rPr>
                      <m:t>𝐻</m:t>
                    </m:r>
                    <m:d>
                      <m:dPr>
                        <m:ctrlPr>
                          <a:rPr lang="en-US" i="1">
                            <a:effectLst/>
                            <a:latin typeface="Cambria Math" panose="02040503050406030204" pitchFamily="18" charset="0"/>
                          </a:rPr>
                        </m:ctrlPr>
                      </m:dPr>
                      <m:e>
                        <m:r>
                          <a:rPr lang="en-US" b="0" i="1">
                            <a:effectLst/>
                            <a:latin typeface="Cambria Math" panose="02040503050406030204" pitchFamily="18" charset="0"/>
                          </a:rPr>
                          <m:t>𝑧</m:t>
                        </m:r>
                      </m:e>
                    </m:d>
                  </m:oMath>
                </a14:m>
                <a:r>
                  <a:rPr lang="en-US" i="1" dirty="0">
                    <a:effectLst/>
                  </a:rPr>
                  <a:t> </a:t>
                </a:r>
                <a:r>
                  <a:rPr lang="el-GR" i="1" dirty="0" smtClean="0">
                    <a:effectLst/>
                  </a:rPr>
                  <a:t>από την απόκριση πλάτους </a:t>
                </a:r>
                <a14:m>
                  <m:oMath xmlns:m="http://schemas.openxmlformats.org/officeDocument/2006/math">
                    <m:d>
                      <m:dPr>
                        <m:begChr m:val="|"/>
                        <m:endChr m:val="|"/>
                        <m:ctrlPr>
                          <a:rPr lang="el-GR" i="1">
                            <a:effectLst/>
                            <a:latin typeface="Cambria Math" panose="02040503050406030204" pitchFamily="18" charset="0"/>
                          </a:rPr>
                        </m:ctrlPr>
                      </m:dPr>
                      <m:e>
                        <m:r>
                          <a:rPr lang="en-US" b="0" i="1">
                            <a:effectLst/>
                            <a:latin typeface="Cambria Math" panose="02040503050406030204" pitchFamily="18" charset="0"/>
                          </a:rPr>
                          <m:t>𝐻</m:t>
                        </m:r>
                        <m:d>
                          <m:dPr>
                            <m:ctrlPr>
                              <a:rPr lang="en-US" i="1">
                                <a:effectLst/>
                                <a:latin typeface="Cambria Math" panose="02040503050406030204" pitchFamily="18" charset="0"/>
                              </a:rPr>
                            </m:ctrlPr>
                          </m:dPr>
                          <m:e>
                            <m:sSup>
                              <m:sSupPr>
                                <m:ctrlPr>
                                  <a:rPr lang="en-US" i="1">
                                    <a:effectLst/>
                                    <a:latin typeface="Cambria Math" panose="02040503050406030204" pitchFamily="18" charset="0"/>
                                  </a:rPr>
                                </m:ctrlPr>
                              </m:sSupPr>
                              <m:e>
                                <m:r>
                                  <a:rPr lang="en-US" b="0" i="1">
                                    <a:effectLst/>
                                    <a:latin typeface="Cambria Math" panose="02040503050406030204" pitchFamily="18" charset="0"/>
                                  </a:rPr>
                                  <m:t>𝑒</m:t>
                                </m:r>
                              </m:e>
                              <m:sup>
                                <m:r>
                                  <a:rPr lang="en-US" b="0" i="1">
                                    <a:effectLst/>
                                    <a:latin typeface="Cambria Math" panose="02040503050406030204" pitchFamily="18" charset="0"/>
                                  </a:rPr>
                                  <m:t>𝑗</m:t>
                                </m:r>
                                <m:r>
                                  <a:rPr lang="el-GR" b="0" i="1">
                                    <a:effectLst/>
                                    <a:latin typeface="Cambria Math" panose="02040503050406030204" pitchFamily="18" charset="0"/>
                                  </a:rPr>
                                  <m:t>𝜔</m:t>
                                </m:r>
                              </m:sup>
                            </m:sSup>
                          </m:e>
                        </m:d>
                      </m:e>
                    </m:d>
                  </m:oMath>
                </a14:m>
                <a:r>
                  <a:rPr lang="el-GR" i="1" dirty="0">
                    <a:effectLst/>
                  </a:rPr>
                  <a:t>? </a:t>
                </a:r>
                <a:endParaRPr lang="el-GR" i="1"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837" t="-1468" r="-1565"/>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560400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p:cNvGrpSpPr/>
          <p:nvPr/>
        </p:nvGrpSpPr>
        <p:grpSpPr>
          <a:xfrm>
            <a:off x="5129657" y="3138873"/>
            <a:ext cx="3863221" cy="3355099"/>
            <a:chOff x="4850257" y="3215073"/>
            <a:chExt cx="3863221" cy="3355099"/>
          </a:xfrm>
        </p:grpSpPr>
        <p:pic>
          <p:nvPicPr>
            <p:cNvPr id="14" name="Picture 13"/>
            <p:cNvPicPr>
              <a:picLocks noChangeAspect="1"/>
            </p:cNvPicPr>
            <p:nvPr/>
          </p:nvPicPr>
          <p:blipFill>
            <a:blip r:embed="rId3"/>
            <a:stretch>
              <a:fillRect/>
            </a:stretch>
          </p:blipFill>
          <p:spPr>
            <a:xfrm>
              <a:off x="4850257" y="3215073"/>
              <a:ext cx="3863221" cy="3355099"/>
            </a:xfrm>
            <a:prstGeom prst="rect">
              <a:avLst/>
            </a:prstGeom>
          </p:spPr>
        </p:pic>
        <p:sp>
          <p:nvSpPr>
            <p:cNvPr id="15" name="Rectangle 14"/>
            <p:cNvSpPr/>
            <p:nvPr/>
          </p:nvSpPr>
          <p:spPr>
            <a:xfrm>
              <a:off x="4927600" y="3246180"/>
              <a:ext cx="546100" cy="538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grpSp>
      <p:grpSp>
        <p:nvGrpSpPr>
          <p:cNvPr id="13" name="Group 12"/>
          <p:cNvGrpSpPr/>
          <p:nvPr/>
        </p:nvGrpSpPr>
        <p:grpSpPr>
          <a:xfrm>
            <a:off x="4394200" y="647033"/>
            <a:ext cx="4652124" cy="2375567"/>
            <a:chOff x="1785937" y="655636"/>
            <a:chExt cx="5097463" cy="2776483"/>
          </a:xfrm>
        </p:grpSpPr>
        <p:pic>
          <p:nvPicPr>
            <p:cNvPr id="7" name="Picture 6"/>
            <p:cNvPicPr>
              <a:picLocks noChangeAspect="1"/>
            </p:cNvPicPr>
            <p:nvPr/>
          </p:nvPicPr>
          <p:blipFill>
            <a:blip r:embed="rId4"/>
            <a:stretch>
              <a:fillRect/>
            </a:stretch>
          </p:blipFill>
          <p:spPr>
            <a:xfrm>
              <a:off x="1785937" y="820737"/>
              <a:ext cx="5097463" cy="246265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711700" y="2961477"/>
                  <a:ext cx="194092"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l-GR" i="1" smtClean="0">
                                <a:solidFill>
                                  <a:srgbClr val="000000"/>
                                </a:solidFill>
                                <a:latin typeface="Cambria Math" panose="02040503050406030204" pitchFamily="18" charset="0"/>
                              </a:rPr>
                              <m:t>4</m:t>
                            </m:r>
                          </m:den>
                        </m:f>
                      </m:oMath>
                    </m:oMathPara>
                  </a14:m>
                  <a:endParaRPr lang="el-GR"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711700" y="2961477"/>
                  <a:ext cx="194092" cy="470642"/>
                </a:xfrm>
                <a:prstGeom prst="rect">
                  <a:avLst/>
                </a:prstGeom>
                <a:blipFill rotWithShape="0">
                  <a:blip r:embed="rId5"/>
                  <a:stretch>
                    <a:fillRect b="-1515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15881" y="2956516"/>
                  <a:ext cx="405688"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rPr>
                          <m:t>−</m:t>
                        </m:r>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l-GR" i="1" smtClean="0">
                                <a:solidFill>
                                  <a:srgbClr val="000000"/>
                                </a:solidFill>
                                <a:latin typeface="Cambria Math" panose="02040503050406030204" pitchFamily="18" charset="0"/>
                              </a:rPr>
                              <m:t>4</m:t>
                            </m:r>
                          </m:den>
                        </m:f>
                      </m:oMath>
                    </m:oMathPara>
                  </a14:m>
                  <a:endParaRPr lang="el-GR" dirty="0">
                    <a:solidFill>
                      <a:srgbClr val="0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15881" y="2956516"/>
                  <a:ext cx="405688" cy="470642"/>
                </a:xfrm>
                <a:prstGeom prst="rect">
                  <a:avLst/>
                </a:prstGeom>
                <a:blipFill rotWithShape="0">
                  <a:blip r:embed="rId6"/>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4600" y="2914838"/>
                  <a:ext cx="1940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rPr>
                          <m:t>𝜋</m:t>
                        </m:r>
                      </m:oMath>
                    </m:oMathPara>
                  </a14:m>
                  <a:endParaRPr lang="el-GR"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4600" y="2914838"/>
                  <a:ext cx="194092" cy="276999"/>
                </a:xfrm>
                <a:prstGeom prst="rect">
                  <a:avLst/>
                </a:prstGeom>
                <a:blipFill rotWithShape="0">
                  <a:blip r:embed="rId7"/>
                  <a:stretch>
                    <a:fillRect l="-24138" r="-24138" b="-1538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2889438"/>
                  <a:ext cx="367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rPr>
                          <m:t>−</m:t>
                        </m:r>
                        <m:r>
                          <a:rPr lang="el-GR" i="1" smtClean="0">
                            <a:solidFill>
                              <a:srgbClr val="000000"/>
                            </a:solidFill>
                            <a:latin typeface="Cambria Math" panose="02040503050406030204" pitchFamily="18" charset="0"/>
                          </a:rPr>
                          <m:t>𝜋</m:t>
                        </m:r>
                      </m:oMath>
                    </m:oMathPara>
                  </a14:m>
                  <a:endParaRPr lang="el-GR" dirty="0">
                    <a:solidFill>
                      <a:srgbClr val="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905000" y="2889438"/>
                  <a:ext cx="367216" cy="276999"/>
                </a:xfrm>
                <a:prstGeom prst="rect">
                  <a:avLst/>
                </a:prstGeom>
                <a:blipFill rotWithShape="0">
                  <a:blip r:embed="rId8"/>
                  <a:stretch>
                    <a:fillRect l="-9091" r="-14545" b="-1538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55747" y="655636"/>
                  <a:ext cx="93506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𝐻</m:t>
                            </m:r>
                            <m:d>
                              <m:dPr>
                                <m:ctrlPr>
                                  <a:rPr lang="en-US" i="1" smtClean="0">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i="1" smtClean="0">
                                        <a:solidFill>
                                          <a:srgbClr val="000000"/>
                                        </a:solidFill>
                                        <a:latin typeface="Cambria Math" panose="02040503050406030204" pitchFamily="18" charset="0"/>
                                      </a:rPr>
                                      <m:t>𝑒</m:t>
                                    </m:r>
                                  </m:e>
                                  <m:sup>
                                    <m:r>
                                      <a:rPr lang="en-US" i="1" smtClean="0">
                                        <a:solidFill>
                                          <a:srgbClr val="000000"/>
                                        </a:solidFill>
                                        <a:latin typeface="Cambria Math" panose="02040503050406030204" pitchFamily="18" charset="0"/>
                                      </a:rPr>
                                      <m:t>𝑗</m:t>
                                    </m:r>
                                    <m:r>
                                      <a:rPr lang="el-GR" i="1" smtClean="0">
                                        <a:solidFill>
                                          <a:srgbClr val="000000"/>
                                        </a:solidFill>
                                        <a:latin typeface="Cambria Math" panose="02040503050406030204" pitchFamily="18" charset="0"/>
                                      </a:rPr>
                                      <m:t>𝜔</m:t>
                                    </m:r>
                                  </m:sup>
                                </m:sSup>
                              </m:e>
                            </m:d>
                          </m:e>
                        </m:d>
                      </m:oMath>
                    </m:oMathPara>
                  </a14:m>
                  <a:endParaRPr lang="el-GR"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355747" y="655636"/>
                  <a:ext cx="935064" cy="312650"/>
                </a:xfrm>
                <a:prstGeom prst="rect">
                  <a:avLst/>
                </a:prstGeom>
                <a:blipFill rotWithShape="0">
                  <a:blip r:embed="rId9"/>
                  <a:stretch>
                    <a:fillRect l="-1429" t="-4545" b="-20455"/>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5665818" cy="6226233"/>
              </a:xfrm>
            </p:spPr>
            <p:txBody>
              <a:bodyPr>
                <a:normAutofit/>
              </a:bodyPr>
              <a:lstStyle/>
              <a:p>
                <a:pPr>
                  <a:buClrTx/>
                  <a:buSzPct val="120000"/>
                  <a:buFont typeface="Arial" panose="020B0604020202020204" pitchFamily="34" charset="0"/>
                  <a:buChar char="•"/>
                </a:pPr>
                <a:r>
                  <a:rPr lang="el-GR" b="1" dirty="0" smtClean="0"/>
                  <a:t> Σχέση Απόκρισης Πλάτους και Απόκρισης Φάσης</a:t>
                </a:r>
              </a:p>
              <a:p>
                <a:pPr>
                  <a:buClrTx/>
                  <a:buSzPct val="120000"/>
                  <a:buFont typeface="Arial" panose="020B0604020202020204" pitchFamily="34" charset="0"/>
                  <a:buChar char="•"/>
                </a:pPr>
                <a:r>
                  <a:rPr lang="el-GR" b="1" dirty="0"/>
                  <a:t> </a:t>
                </a:r>
                <a:r>
                  <a:rPr lang="el-GR" dirty="0" smtClean="0"/>
                  <a:t>Έστω ότι μας δίνεται η απόκριση πλάτους του </a:t>
                </a:r>
                <a:br>
                  <a:rPr lang="el-GR" dirty="0" smtClean="0"/>
                </a:br>
                <a:r>
                  <a:rPr lang="el-GR" dirty="0" smtClean="0"/>
                  <a:t> σχήματος</a:t>
                </a:r>
              </a:p>
              <a:p>
                <a:pPr marL="0" indent="0">
                  <a:buClrTx/>
                  <a:buSzPct val="120000"/>
                  <a:buNone/>
                </a:pPr>
                <a:endParaRPr lang="en-US" i="1" dirty="0" smtClean="0"/>
              </a:p>
              <a:p>
                <a:pPr>
                  <a:buClrTx/>
                  <a:buSzPct val="120000"/>
                  <a:buFont typeface="Arial" panose="020B0604020202020204" pitchFamily="34" charset="0"/>
                  <a:buChar char="•"/>
                </a:pPr>
                <a:r>
                  <a:rPr lang="en-US" dirty="0" smtClean="0"/>
                  <a:t> </a:t>
                </a:r>
                <a:r>
                  <a:rPr lang="el-GR" dirty="0" smtClean="0"/>
                  <a:t>Μπορούμε με κάποια ασφάλεια να </a:t>
                </a:r>
                <a:br>
                  <a:rPr lang="el-GR" dirty="0" smtClean="0"/>
                </a:br>
                <a:r>
                  <a:rPr lang="el-GR" dirty="0" smtClean="0"/>
                  <a:t> υποθέσουμε ότι το διάγραμμα </a:t>
                </a:r>
                <a:br>
                  <a:rPr lang="el-GR" dirty="0" smtClean="0"/>
                </a:br>
                <a:r>
                  <a:rPr lang="el-GR" dirty="0" smtClean="0"/>
                  <a:t> πόλων-μηδενικών που «γεννά»</a:t>
                </a:r>
                <a:br>
                  <a:rPr lang="el-GR" dirty="0" smtClean="0"/>
                </a:br>
                <a:r>
                  <a:rPr lang="el-GR" dirty="0" smtClean="0"/>
                  <a:t> αυτή την απόκριση πλάτους φαίνεται </a:t>
                </a:r>
                <a:br>
                  <a:rPr lang="el-GR" dirty="0" smtClean="0"/>
                </a:br>
                <a:r>
                  <a:rPr lang="el-GR" dirty="0" smtClean="0"/>
                  <a:t> παρακάτω</a:t>
                </a:r>
              </a:p>
              <a:p>
                <a:pPr marL="0" indent="0">
                  <a:buClrTx/>
                  <a:buSzPct val="120000"/>
                  <a:buNone/>
                </a:pPr>
                <a:endParaRPr lang="en-US" i="1" dirty="0" smtClean="0">
                  <a:effectLst/>
                </a:endParaRPr>
              </a:p>
              <a:p>
                <a:pPr>
                  <a:buClrTx/>
                  <a:buSzPct val="120000"/>
                  <a:buFont typeface="Arial" panose="020B0604020202020204" pitchFamily="34" charset="0"/>
                  <a:buChar char="•"/>
                </a:pPr>
                <a:r>
                  <a:rPr lang="en-US" dirty="0" smtClean="0"/>
                  <a:t> </a:t>
                </a:r>
                <a:r>
                  <a:rPr lang="el-GR" dirty="0" smtClean="0"/>
                  <a:t>Μπορούμε να πούμε ότι </a:t>
                </a:r>
                <a:endParaRPr lang="en-US"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𝐻</m:t>
                          </m:r>
                        </m:e>
                        <m:sub>
                          <m:r>
                            <a:rPr lang="el-GR"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4</m:t>
                                      </m:r>
                                    </m:den>
                                  </m:f>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e>
                          </m:d>
                          <m:r>
                            <a:rPr lang="en-US" b="0" i="1" smtClean="0">
                              <a:latin typeface="Cambria Math" panose="02040503050406030204" pitchFamily="18" charset="0"/>
                            </a:rPr>
                            <m:t> </m:t>
                          </m:r>
                        </m:den>
                      </m:f>
                    </m:oMath>
                  </m:oMathPara>
                </a14:m>
                <a:endParaRPr lang="en-US" i="1" dirty="0" smtClean="0">
                  <a:effectLst/>
                </a:endParaRPr>
              </a:p>
              <a:p>
                <a:pPr marL="0" indent="0">
                  <a:buClrTx/>
                  <a:buSzPct val="120000"/>
                  <a:buNone/>
                </a:pPr>
                <a:r>
                  <a:rPr lang="en-US" dirty="0" smtClean="0"/>
                  <a:t>   </a:t>
                </a:r>
                <a:r>
                  <a:rPr lang="el-GR" dirty="0" smtClean="0"/>
                  <a:t>δηλ. </a:t>
                </a:r>
                <a:endParaRPr lang="en-US" i="1" dirty="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l-GR" b="0" i="1" smtClean="0">
                                  <a:latin typeface="Cambria Math" panose="02040503050406030204" pitchFamily="18" charset="0"/>
                                </a:rPr>
                              </m:ctrlPr>
                            </m:sSubPr>
                            <m:e>
                              <m:r>
                                <a:rPr lang="en-US" b="0" i="1" smtClean="0">
                                  <a:latin typeface="Cambria Math" panose="02040503050406030204" pitchFamily="18" charset="0"/>
                                </a:rPr>
                                <m:t>𝐻</m:t>
                              </m:r>
                            </m:e>
                            <m:sub>
                              <m:r>
                                <a:rPr lang="el-GR" b="0" i="1" smtClean="0">
                                  <a:latin typeface="Cambria Math" panose="02040503050406030204" pitchFamily="18" charset="0"/>
                                </a:rPr>
                                <m:t>1</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e>
                      </m:d>
                      <m:r>
                        <a:rPr lang="en-US" b="0"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e>
                          </m:d>
                        </m:num>
                        <m:den>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e>
                          </m:d>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e>
                          </m:d>
                        </m:den>
                      </m:f>
                    </m:oMath>
                  </m:oMathPara>
                </a14:m>
                <a:endParaRPr lang="en-US" dirty="0" smtClean="0"/>
              </a:p>
              <a:p>
                <a:pPr marL="0" indent="0">
                  <a:buClrTx/>
                  <a:buSzPct val="120000"/>
                  <a:buNone/>
                </a:pPr>
                <a:endParaRPr lang="el-GR"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5665818" cy="6226233"/>
              </a:xfrm>
              <a:blipFill rotWithShape="0">
                <a:blip r:embed="rId10"/>
                <a:stretch>
                  <a:fillRect l="-3011"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517073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135125" y="3203784"/>
            <a:ext cx="3858458" cy="3297636"/>
          </a:xfrm>
          <a:prstGeom prst="rect">
            <a:avLst/>
          </a:prstGeom>
        </p:spPr>
      </p:pic>
      <p:grpSp>
        <p:nvGrpSpPr>
          <p:cNvPr id="13" name="Group 12"/>
          <p:cNvGrpSpPr/>
          <p:nvPr/>
        </p:nvGrpSpPr>
        <p:grpSpPr>
          <a:xfrm>
            <a:off x="4394200" y="647033"/>
            <a:ext cx="4652124" cy="2375567"/>
            <a:chOff x="1785937" y="655636"/>
            <a:chExt cx="5097463" cy="2776483"/>
          </a:xfrm>
        </p:grpSpPr>
        <p:pic>
          <p:nvPicPr>
            <p:cNvPr id="7" name="Picture 6"/>
            <p:cNvPicPr>
              <a:picLocks noChangeAspect="1"/>
            </p:cNvPicPr>
            <p:nvPr/>
          </p:nvPicPr>
          <p:blipFill>
            <a:blip r:embed="rId4"/>
            <a:stretch>
              <a:fillRect/>
            </a:stretch>
          </p:blipFill>
          <p:spPr>
            <a:xfrm>
              <a:off x="1785937" y="820737"/>
              <a:ext cx="5097463" cy="246265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711700" y="2961477"/>
                  <a:ext cx="194092"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l-GR" i="1" smtClean="0">
                                <a:solidFill>
                                  <a:srgbClr val="000000"/>
                                </a:solidFill>
                                <a:latin typeface="Cambria Math" panose="02040503050406030204" pitchFamily="18" charset="0"/>
                              </a:rPr>
                              <m:t>4</m:t>
                            </m:r>
                          </m:den>
                        </m:f>
                      </m:oMath>
                    </m:oMathPara>
                  </a14:m>
                  <a:endParaRPr lang="el-GR" dirty="0">
                    <a:solidFill>
                      <a:srgbClr val="00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711700" y="2961477"/>
                  <a:ext cx="194092" cy="470642"/>
                </a:xfrm>
                <a:prstGeom prst="rect">
                  <a:avLst/>
                </a:prstGeom>
                <a:blipFill rotWithShape="0">
                  <a:blip r:embed="rId5"/>
                  <a:stretch>
                    <a:fillRect b="-1515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15881" y="2956516"/>
                  <a:ext cx="405688" cy="470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rPr>
                          <m:t>−</m:t>
                        </m:r>
                        <m:f>
                          <m:fPr>
                            <m:ctrlPr>
                              <a:rPr lang="el-GR" i="1" smtClean="0">
                                <a:solidFill>
                                  <a:srgbClr val="000000"/>
                                </a:solidFill>
                                <a:latin typeface="Cambria Math" panose="02040503050406030204" pitchFamily="18" charset="0"/>
                              </a:rPr>
                            </m:ctrlPr>
                          </m:fPr>
                          <m:num>
                            <m:r>
                              <a:rPr lang="el-GR" i="1" smtClean="0">
                                <a:solidFill>
                                  <a:srgbClr val="000000"/>
                                </a:solidFill>
                                <a:latin typeface="Cambria Math" panose="02040503050406030204" pitchFamily="18" charset="0"/>
                              </a:rPr>
                              <m:t>𝜋</m:t>
                            </m:r>
                          </m:num>
                          <m:den>
                            <m:r>
                              <a:rPr lang="el-GR" i="1" smtClean="0">
                                <a:solidFill>
                                  <a:srgbClr val="000000"/>
                                </a:solidFill>
                                <a:latin typeface="Cambria Math" panose="02040503050406030204" pitchFamily="18" charset="0"/>
                              </a:rPr>
                              <m:t>4</m:t>
                            </m:r>
                          </m:den>
                        </m:f>
                      </m:oMath>
                    </m:oMathPara>
                  </a14:m>
                  <a:endParaRPr lang="el-GR" dirty="0">
                    <a:solidFill>
                      <a:srgbClr val="00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15881" y="2956516"/>
                  <a:ext cx="405688" cy="470642"/>
                </a:xfrm>
                <a:prstGeom prst="rect">
                  <a:avLst/>
                </a:prstGeom>
                <a:blipFill rotWithShape="0">
                  <a:blip r:embed="rId6"/>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4600" y="2914838"/>
                  <a:ext cx="1940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rPr>
                          <m:t>𝜋</m:t>
                        </m:r>
                      </m:oMath>
                    </m:oMathPara>
                  </a14:m>
                  <a:endParaRPr lang="el-GR"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4600" y="2914838"/>
                  <a:ext cx="194092" cy="276999"/>
                </a:xfrm>
                <a:prstGeom prst="rect">
                  <a:avLst/>
                </a:prstGeom>
                <a:blipFill rotWithShape="0">
                  <a:blip r:embed="rId7"/>
                  <a:stretch>
                    <a:fillRect l="-24138" r="-24138" b="-1538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2889438"/>
                  <a:ext cx="367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i="1" smtClean="0">
                            <a:solidFill>
                              <a:srgbClr val="000000"/>
                            </a:solidFill>
                            <a:latin typeface="Cambria Math" panose="02040503050406030204" pitchFamily="18" charset="0"/>
                          </a:rPr>
                          <m:t>−</m:t>
                        </m:r>
                        <m:r>
                          <a:rPr lang="el-GR" i="1" smtClean="0">
                            <a:solidFill>
                              <a:srgbClr val="000000"/>
                            </a:solidFill>
                            <a:latin typeface="Cambria Math" panose="02040503050406030204" pitchFamily="18" charset="0"/>
                          </a:rPr>
                          <m:t>𝜋</m:t>
                        </m:r>
                      </m:oMath>
                    </m:oMathPara>
                  </a14:m>
                  <a:endParaRPr lang="el-GR" dirty="0">
                    <a:solidFill>
                      <a:srgbClr val="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905000" y="2889438"/>
                  <a:ext cx="367216" cy="276999"/>
                </a:xfrm>
                <a:prstGeom prst="rect">
                  <a:avLst/>
                </a:prstGeom>
                <a:blipFill rotWithShape="0">
                  <a:blip r:embed="rId8"/>
                  <a:stretch>
                    <a:fillRect l="-9091" r="-14545" b="-1538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55747" y="655636"/>
                  <a:ext cx="935064"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𝐻</m:t>
                            </m:r>
                            <m:d>
                              <m:dPr>
                                <m:ctrlPr>
                                  <a:rPr lang="en-US" i="1" smtClean="0">
                                    <a:solidFill>
                                      <a:srgbClr val="000000"/>
                                    </a:solidFill>
                                    <a:latin typeface="Cambria Math" panose="02040503050406030204" pitchFamily="18" charset="0"/>
                                  </a:rPr>
                                </m:ctrlPr>
                              </m:dPr>
                              <m:e>
                                <m:sSup>
                                  <m:sSupPr>
                                    <m:ctrlPr>
                                      <a:rPr lang="en-US" i="1" smtClean="0">
                                        <a:solidFill>
                                          <a:srgbClr val="000000"/>
                                        </a:solidFill>
                                        <a:latin typeface="Cambria Math" panose="02040503050406030204" pitchFamily="18" charset="0"/>
                                      </a:rPr>
                                    </m:ctrlPr>
                                  </m:sSupPr>
                                  <m:e>
                                    <m:r>
                                      <a:rPr lang="en-US" i="1" smtClean="0">
                                        <a:solidFill>
                                          <a:srgbClr val="000000"/>
                                        </a:solidFill>
                                        <a:latin typeface="Cambria Math" panose="02040503050406030204" pitchFamily="18" charset="0"/>
                                      </a:rPr>
                                      <m:t>𝑒</m:t>
                                    </m:r>
                                  </m:e>
                                  <m:sup>
                                    <m:r>
                                      <a:rPr lang="en-US" i="1" smtClean="0">
                                        <a:solidFill>
                                          <a:srgbClr val="000000"/>
                                        </a:solidFill>
                                        <a:latin typeface="Cambria Math" panose="02040503050406030204" pitchFamily="18" charset="0"/>
                                      </a:rPr>
                                      <m:t>𝑗</m:t>
                                    </m:r>
                                    <m:r>
                                      <a:rPr lang="el-GR" i="1" smtClean="0">
                                        <a:solidFill>
                                          <a:srgbClr val="000000"/>
                                        </a:solidFill>
                                        <a:latin typeface="Cambria Math" panose="02040503050406030204" pitchFamily="18" charset="0"/>
                                      </a:rPr>
                                      <m:t>𝜔</m:t>
                                    </m:r>
                                  </m:sup>
                                </m:sSup>
                              </m:e>
                            </m:d>
                          </m:e>
                        </m:d>
                      </m:oMath>
                    </m:oMathPara>
                  </a14:m>
                  <a:endParaRPr lang="el-GR"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355747" y="655636"/>
                  <a:ext cx="935064" cy="312650"/>
                </a:xfrm>
                <a:prstGeom prst="rect">
                  <a:avLst/>
                </a:prstGeom>
                <a:blipFill rotWithShape="0">
                  <a:blip r:embed="rId9"/>
                  <a:stretch>
                    <a:fillRect l="-1429" t="-4545" b="-20455"/>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1" y="343939"/>
                <a:ext cx="5552881" cy="6226233"/>
              </a:xfrm>
            </p:spPr>
            <p:txBody>
              <a:bodyPr>
                <a:normAutofit/>
              </a:bodyPr>
              <a:lstStyle/>
              <a:p>
                <a:pPr>
                  <a:buClrTx/>
                  <a:buSzPct val="120000"/>
                  <a:buFont typeface="Arial" panose="020B0604020202020204" pitchFamily="34" charset="0"/>
                  <a:buChar char="•"/>
                </a:pPr>
                <a:r>
                  <a:rPr lang="el-GR" sz="2200" b="1" dirty="0" smtClean="0"/>
                  <a:t> </a:t>
                </a:r>
                <a:r>
                  <a:rPr lang="el-GR" b="1" dirty="0" smtClean="0"/>
                  <a:t>Σχέση Απόκρισης Πλάτους και Απόκρισης Φάσης</a:t>
                </a:r>
              </a:p>
              <a:p>
                <a:pPr>
                  <a:buClrTx/>
                  <a:buSzPct val="120000"/>
                  <a:buFont typeface="Arial" panose="020B0604020202020204" pitchFamily="34" charset="0"/>
                  <a:buChar char="•"/>
                </a:pPr>
                <a:r>
                  <a:rPr lang="el-GR" b="1" dirty="0"/>
                  <a:t> </a:t>
                </a:r>
                <a:r>
                  <a:rPr lang="el-GR" dirty="0" smtClean="0"/>
                  <a:t>Όμως θα μπορούσε κάποιος να ισχυριστεί ότι η</a:t>
                </a:r>
                <a:br>
                  <a:rPr lang="el-GR" dirty="0" smtClean="0"/>
                </a:br>
                <a:r>
                  <a:rPr lang="el-GR" dirty="0" smtClean="0"/>
                  <a:t> δεδομένη απόκριση πλάτους δίνεται από το </a:t>
                </a:r>
                <a:br>
                  <a:rPr lang="el-GR" dirty="0" smtClean="0"/>
                </a:br>
                <a:r>
                  <a:rPr lang="el-GR" dirty="0" smtClean="0"/>
                  <a:t> διάγραμμα πόλων-μηδενικών που φαίνεται </a:t>
                </a:r>
                <a:br>
                  <a:rPr lang="el-GR" dirty="0" smtClean="0"/>
                </a:br>
                <a:r>
                  <a:rPr lang="el-GR" dirty="0" smtClean="0"/>
                  <a:t> παρακάτω</a:t>
                </a:r>
              </a:p>
              <a:p>
                <a:pPr marL="0" indent="0">
                  <a:buClrTx/>
                  <a:buSzPct val="120000"/>
                  <a:buNone/>
                </a:pPr>
                <a:endParaRPr lang="en-US" i="1" dirty="0" smtClean="0">
                  <a:effectLst/>
                </a:endParaRPr>
              </a:p>
              <a:p>
                <a:pPr>
                  <a:buClrTx/>
                  <a:buSzPct val="120000"/>
                  <a:buFont typeface="Arial" panose="020B0604020202020204" pitchFamily="34" charset="0"/>
                  <a:buChar char="•"/>
                </a:pPr>
                <a:r>
                  <a:rPr lang="en-US" dirty="0" smtClean="0"/>
                  <a:t> </a:t>
                </a:r>
                <a:r>
                  <a:rPr lang="el-GR" dirty="0" smtClean="0"/>
                  <a:t>Στην περίπτωσή μας έχουμε</a:t>
                </a:r>
                <a:endParaRPr lang="en-US" i="1" dirty="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n-US" b="0" i="1" smtClean="0">
                              <a:latin typeface="Cambria Math" panose="02040503050406030204" pitchFamily="18" charset="0"/>
                            </a:rPr>
                            <m:t>𝐻</m:t>
                          </m:r>
                        </m:e>
                        <m:sub>
                          <m:r>
                            <a:rPr lang="el-GR"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l-GR" b="0" i="1" smtClean="0">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e>
                          </m:d>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e>
                          </m:d>
                        </m:den>
                      </m:f>
                    </m:oMath>
                  </m:oMathPara>
                </a14:m>
                <a:endParaRPr lang="en-US" i="1" dirty="0" smtClean="0">
                  <a:effectLst/>
                </a:endParaRPr>
              </a:p>
              <a:p>
                <a:pPr marL="0" indent="0">
                  <a:buClrTx/>
                  <a:buSzPct val="120000"/>
                  <a:buNone/>
                </a:pPr>
                <a:r>
                  <a:rPr lang="en-US" dirty="0" smtClean="0"/>
                  <a:t>   </a:t>
                </a:r>
                <a:r>
                  <a:rPr lang="el-GR" dirty="0" smtClean="0"/>
                  <a:t>δηλ. </a:t>
                </a:r>
                <a:endParaRPr lang="en-US" i="1" dirty="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l-GR" b="0" i="1" smtClean="0">
                                  <a:latin typeface="Cambria Math" panose="02040503050406030204" pitchFamily="18" charset="0"/>
                                </a:rPr>
                              </m:ctrlPr>
                            </m:sSubPr>
                            <m:e>
                              <m:r>
                                <a:rPr lang="en-US" b="0" i="1" smtClean="0">
                                  <a:latin typeface="Cambria Math" panose="02040503050406030204" pitchFamily="18" charset="0"/>
                                </a:rPr>
                                <m:t>𝐻</m:t>
                              </m:r>
                            </m:e>
                            <m:sub>
                              <m:r>
                                <a:rPr lang="el-GR" b="0" i="1" smtClean="0">
                                  <a:latin typeface="Cambria Math" panose="02040503050406030204" pitchFamily="18" charset="0"/>
                                </a:rPr>
                                <m:t>2</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e>
                      </m:d>
                      <m:r>
                        <a:rPr lang="en-US" b="0"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𝐴</m:t>
                              </m:r>
                            </m:e>
                          </m:d>
                        </m:num>
                        <m:den>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e>
                          </m:d>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up>
                              </m:sSup>
                              <m:r>
                                <a:rPr lang="en-US" i="1">
                                  <a:latin typeface="Cambria Math" panose="02040503050406030204" pitchFamily="18" charset="0"/>
                                </a:rPr>
                                <m:t>−</m:t>
                              </m:r>
                              <m:r>
                                <a:rPr lang="en-US" i="1">
                                  <a:latin typeface="Cambria Math" panose="02040503050406030204" pitchFamily="18" charset="0"/>
                                </a:rPr>
                                <m:t>𝑟</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4</m:t>
                                      </m:r>
                                    </m:den>
                                  </m:f>
                                </m:sup>
                              </m:sSup>
                            </m:e>
                          </m:d>
                        </m:den>
                      </m:f>
                    </m:oMath>
                  </m:oMathPara>
                </a14:m>
                <a:endParaRPr lang="en-US" dirty="0" smtClean="0"/>
              </a:p>
              <a:p>
                <a:pPr marL="0" indent="0">
                  <a:buClrTx/>
                  <a:buSzPct val="120000"/>
                  <a:buNone/>
                </a:pPr>
                <a:endParaRPr lang="el-GR" dirty="0" smtClean="0">
                  <a:effectLst/>
                </a:endParaRPr>
              </a:p>
              <a:p>
                <a:pPr>
                  <a:buClrTx/>
                  <a:buSzPct val="120000"/>
                  <a:buFont typeface="Arial" panose="020B0604020202020204" pitchFamily="34" charset="0"/>
                  <a:buChar char="•"/>
                </a:pPr>
                <a:r>
                  <a:rPr lang="el-GR" dirty="0"/>
                  <a:t> </a:t>
                </a:r>
                <a:r>
                  <a:rPr lang="el-GR" dirty="0" smtClean="0">
                    <a:effectLst/>
                  </a:rPr>
                  <a:t>Γιατί ισχύει ότι </a:t>
                </a:r>
                <a:br>
                  <a:rPr lang="el-GR" dirty="0" smtClean="0">
                    <a:effectLst/>
                  </a:rPr>
                </a:br>
                <a:endParaRPr lang="el-GR" sz="1000" dirty="0" smtClean="0">
                  <a:effectLst/>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l-GR" i="1">
                                  <a:latin typeface="Cambria Math" panose="02040503050406030204" pitchFamily="18" charset="0"/>
                                </a:rPr>
                              </m:ctrlPr>
                            </m:sSubPr>
                            <m:e>
                              <m:r>
                                <a:rPr lang="en-US" i="1">
                                  <a:latin typeface="Cambria Math" panose="02040503050406030204" pitchFamily="18" charset="0"/>
                                </a:rPr>
                                <m:t>𝐻</m:t>
                              </m:r>
                            </m:e>
                            <m:sub>
                              <m:r>
                                <a:rPr lang="el-GR" b="0" i="1" smtClean="0">
                                  <a:latin typeface="Cambria Math" panose="02040503050406030204" pitchFamily="18" charset="0"/>
                                </a:rPr>
                                <m:t>1</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𝜔</m:t>
                                  </m:r>
                                </m:sup>
                              </m:sSup>
                            </m:e>
                          </m:d>
                        </m:e>
                      </m:d>
                      <m:r>
                        <a:rPr lang="el-GR"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l-GR" i="1">
                                  <a:latin typeface="Cambria Math" panose="02040503050406030204" pitchFamily="18" charset="0"/>
                                </a:rPr>
                              </m:ctrlPr>
                            </m:sSubPr>
                            <m:e>
                              <m:r>
                                <a:rPr lang="en-US" i="1">
                                  <a:latin typeface="Cambria Math" panose="02040503050406030204" pitchFamily="18" charset="0"/>
                                </a:rPr>
                                <m:t>𝐻</m:t>
                              </m:r>
                            </m:e>
                            <m:sub>
                              <m:r>
                                <a:rPr lang="el-GR" i="1">
                                  <a:latin typeface="Cambria Math" panose="02040503050406030204" pitchFamily="18" charset="0"/>
                                </a:rPr>
                                <m:t>2</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i="1">
                                      <a:latin typeface="Cambria Math" panose="02040503050406030204" pitchFamily="18" charset="0"/>
                                    </a:rPr>
                                    <m:t>𝜔</m:t>
                                  </m:r>
                                </m:sup>
                              </m:sSup>
                            </m:e>
                          </m:d>
                        </m:e>
                      </m:d>
                      <m:r>
                        <a:rPr lang="el-GR" b="0" i="1" smtClean="0">
                          <a:latin typeface="Cambria Math" panose="02040503050406030204" pitchFamily="18" charset="0"/>
                        </a:rPr>
                        <m:t>?</m:t>
                      </m:r>
                      <m:r>
                        <a:rPr lang="en-US" b="0" i="1" smtClean="0">
                          <a:latin typeface="Cambria Math" panose="02040503050406030204" pitchFamily="18" charset="0"/>
                        </a:rPr>
                        <m:t>????</m:t>
                      </m:r>
                    </m:oMath>
                  </m:oMathPara>
                </a14:m>
                <a:endParaRPr lang="el-GR"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1" y="343939"/>
                <a:ext cx="5552881" cy="6226233"/>
              </a:xfrm>
              <a:blipFill rotWithShape="0">
                <a:blip r:embed="rId10"/>
                <a:stretch>
                  <a:fillRect l="-3403" t="-2055"/>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mc:AlternateContent xmlns:mc="http://schemas.openxmlformats.org/markup-compatibility/2006" xmlns:a14="http://schemas.microsoft.com/office/drawing/2010/main">
        <mc:Choice Requires="a14">
          <p:sp>
            <p:nvSpPr>
              <p:cNvPr id="14" name="Rectangle 13"/>
              <p:cNvSpPr/>
              <p:nvPr/>
            </p:nvSpPr>
            <p:spPr>
              <a:xfrm>
                <a:off x="8084538" y="3260805"/>
                <a:ext cx="1080744" cy="669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i="1">
                              <a:solidFill>
                                <a:srgbClr val="000000"/>
                              </a:solidFill>
                              <a:latin typeface="Cambria Math" panose="02040503050406030204" pitchFamily="18" charset="0"/>
                            </a:rPr>
                          </m:ctrlPr>
                        </m:fPr>
                        <m:num>
                          <m:r>
                            <a:rPr lang="el-GR" i="1">
                              <a:solidFill>
                                <a:srgbClr val="000000"/>
                              </a:solidFill>
                              <a:latin typeface="Cambria Math" panose="02040503050406030204" pitchFamily="18" charset="0"/>
                            </a:rPr>
                            <m:t>1</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𝑧</m:t>
                              </m:r>
                            </m:e>
                            <m:sup>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𝑧</m:t>
                              </m:r>
                            </m:e>
                            <m:sub>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m:t>
                              </m:r>
                            </m:sup>
                          </m:sSubSup>
                        </m:den>
                      </m:f>
                    </m:oMath>
                  </m:oMathPara>
                </a14:m>
                <a:endParaRPr lang="el-GR" dirty="0">
                  <a:solidFill>
                    <a:srgbClr val="0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8084538" y="3260805"/>
                <a:ext cx="1080744" cy="669735"/>
              </a:xfrm>
              <a:prstGeom prst="rect">
                <a:avLst/>
              </a:prstGeom>
              <a:blipFill rotWithShape="0">
                <a:blip r:embed="rId11"/>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018541" y="5671038"/>
                <a:ext cx="1074525" cy="6697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i="1" smtClean="0">
                              <a:solidFill>
                                <a:srgbClr val="000000"/>
                              </a:solidFill>
                              <a:latin typeface="Cambria Math" panose="02040503050406030204" pitchFamily="18" charset="0"/>
                            </a:rPr>
                          </m:ctrlPr>
                        </m:fPr>
                        <m:num>
                          <m:r>
                            <a:rPr lang="el-GR" i="1">
                              <a:solidFill>
                                <a:srgbClr val="000000"/>
                              </a:solidFill>
                              <a:latin typeface="Cambria Math" panose="02040503050406030204" pitchFamily="18" charset="0"/>
                            </a:rPr>
                            <m:t>1</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𝑧</m:t>
                              </m:r>
                            </m:e>
                            <m:sup>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𝑧</m:t>
                              </m:r>
                            </m:e>
                            <m:sub>
                              <m:r>
                                <a:rPr lang="en-US" i="1">
                                  <a:solidFill>
                                    <a:srgbClr val="000000"/>
                                  </a:solidFill>
                                  <a:latin typeface="Cambria Math" panose="02040503050406030204" pitchFamily="18" charset="0"/>
                                </a:rPr>
                                <m:t>1</m:t>
                              </m:r>
                            </m:sub>
                            <m:sup>
                              <m:r>
                                <a:rPr lang="en-US" i="1" smtClean="0">
                                  <a:solidFill>
                                    <a:srgbClr val="000000"/>
                                  </a:solidFill>
                                  <a:latin typeface="Cambria Math" panose="02040503050406030204" pitchFamily="18" charset="0"/>
                                </a:rPr>
                                <m:t> </m:t>
                              </m:r>
                            </m:sup>
                          </m:sSubSup>
                        </m:den>
                      </m:f>
                    </m:oMath>
                  </m:oMathPara>
                </a14:m>
                <a:endParaRPr lang="el-GR" dirty="0">
                  <a:solidFill>
                    <a:srgbClr val="0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8018541" y="5671038"/>
                <a:ext cx="1074525" cy="669799"/>
              </a:xfrm>
              <a:prstGeom prst="rect">
                <a:avLst/>
              </a:prstGeom>
              <a:blipFill rotWithShape="0">
                <a:blip r:embed="rId12"/>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42299882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Σχέση Απόκρισης Πλάτους και Απόκρισης Φάσης</a:t>
                </a:r>
              </a:p>
              <a:p>
                <a:pPr>
                  <a:buClrTx/>
                  <a:buSzPct val="120000"/>
                  <a:buFont typeface="Arial" panose="020B0604020202020204" pitchFamily="34" charset="0"/>
                  <a:buChar char="•"/>
                </a:pPr>
                <a:r>
                  <a:rPr lang="el-GR" b="1" dirty="0"/>
                  <a:t> </a:t>
                </a:r>
                <a:r>
                  <a:rPr lang="el-GR" dirty="0" smtClean="0"/>
                  <a:t>Παρατηρήστε ότι όροι της μορφής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den>
                    </m:f>
                  </m:oMath>
                </a14:m>
                <a:r>
                  <a:rPr lang="en-US" i="1" dirty="0" smtClean="0">
                    <a:effectLst/>
                  </a:rPr>
                  <a:t> </a:t>
                </a:r>
                <a:r>
                  <a:rPr lang="el-GR" dirty="0" smtClean="0"/>
                  <a:t>και </a:t>
                </a:r>
                <a14:m>
                  <m:oMath xmlns:m="http://schemas.openxmlformats.org/officeDocument/2006/math">
                    <m:f>
                      <m:fPr>
                        <m:ctrlPr>
                          <a:rPr lang="el-GR" b="0" i="1" smtClean="0">
                            <a:latin typeface="Cambria Math" panose="02040503050406030204" pitchFamily="18" charset="0"/>
                          </a:rPr>
                        </m:ctrlPr>
                      </m:fPr>
                      <m:num>
                        <m:r>
                          <a:rPr lang="el-GR"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en>
                    </m:f>
                  </m:oMath>
                </a14:m>
                <a:r>
                  <a:rPr lang="en-US" i="1" dirty="0" smtClean="0">
                    <a:effectLst/>
                  </a:rPr>
                  <a:t> </a:t>
                </a:r>
                <a:r>
                  <a:rPr lang="el-GR" dirty="0" smtClean="0"/>
                  <a:t>έχουν το ίδιο μέτρο για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0" smtClean="0">
                        <a:latin typeface="Cambria Math" panose="02040503050406030204" pitchFamily="18" charset="0"/>
                      </a:rPr>
                      <m:t>:</m:t>
                    </m:r>
                  </m:oMath>
                </a14:m>
                <a:endParaRPr lang="el-GR" dirty="0" smtClean="0">
                  <a:effectLst/>
                </a:endParaRPr>
              </a:p>
              <a:p>
                <a:pPr marL="0" indent="0">
                  <a:buClrTx/>
                  <a:buSzPct val="12000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e>
                          </m:d>
                        </m:den>
                      </m:f>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l-GR" b="0" i="1" smtClean="0">
                                  <a:latin typeface="Cambria Math" panose="02040503050406030204" pitchFamily="18" charset="0"/>
                                </a:rPr>
                                <m:t>)</m:t>
                              </m:r>
                            </m:e>
                          </m:d>
                        </m:den>
                      </m:f>
                      <m:r>
                        <a:rPr lang="el-GR" b="0" i="1" smtClean="0">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d>
                            <m:dPr>
                              <m:begChr m:val="|"/>
                              <m:endChr m:val="|"/>
                              <m:ctrlPr>
                                <a:rPr lang="el-GR"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r>
                                <a:rPr lang="el-G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e>
                          </m:d>
                        </m:den>
                      </m:f>
                      <m:r>
                        <a:rPr lang="el-GR" b="0" i="1" smtClean="0">
                          <a:latin typeface="Cambria Math" panose="02040503050406030204" pitchFamily="18" charset="0"/>
                        </a:rPr>
                        <m:t>     </m:t>
                      </m:r>
                      <m:r>
                        <m:rPr>
                          <m:sty m:val="p"/>
                        </m:rPr>
                        <a:rPr lang="el-GR" b="0" i="0" smtClean="0">
                          <a:latin typeface="Cambria Math" panose="02040503050406030204" pitchFamily="18" charset="0"/>
                        </a:rPr>
                        <m:t>και</m:t>
                      </m:r>
                      <m:r>
                        <a:rPr lang="el-GR"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e>
                          </m:d>
                        </m:den>
                      </m:f>
                    </m:oMath>
                  </m:oMathPara>
                </a14:m>
                <a:endParaRPr lang="en-US" dirty="0" smtClean="0">
                  <a:effectLst/>
                </a:endParaRPr>
              </a:p>
              <a:p>
                <a:pPr marL="0" indent="0">
                  <a:buClrTx/>
                  <a:buSzPct val="120000"/>
                  <a:buNone/>
                </a:pPr>
                <a:r>
                  <a:rPr lang="en-US" dirty="0"/>
                  <a:t> </a:t>
                </a:r>
                <a:r>
                  <a:rPr lang="en-US" dirty="0" smtClean="0"/>
                  <a:t>  </a:t>
                </a:r>
                <a:r>
                  <a:rPr lang="el-GR" dirty="0" smtClean="0"/>
                  <a:t>αφού οι όροι εντός του μέτρου είναι συζυγείς!</a:t>
                </a:r>
              </a:p>
              <a:p>
                <a:pPr>
                  <a:buClrTx/>
                  <a:buSzPct val="120000"/>
                  <a:buFont typeface="Arial" panose="020B0604020202020204" pitchFamily="34" charset="0"/>
                  <a:buChar char="•"/>
                </a:pPr>
                <a:r>
                  <a:rPr lang="el-GR" dirty="0">
                    <a:effectLst/>
                  </a:rPr>
                  <a:t> </a:t>
                </a:r>
                <a:r>
                  <a:rPr lang="el-GR" dirty="0" smtClean="0"/>
                  <a:t>Έτσι, πράγματι τα δυο συστήματα έχουν την ίδια απόκριση πλάτους!</a:t>
                </a:r>
              </a:p>
              <a:p>
                <a:pPr marL="0" indent="0">
                  <a:buClrTx/>
                  <a:buSzPct val="120000"/>
                  <a:buNone/>
                </a:pPr>
                <a:endParaRPr lang="en-US" sz="700" dirty="0" smtClean="0">
                  <a:effectLst/>
                </a:endParaRPr>
              </a:p>
              <a:p>
                <a:pPr>
                  <a:buClrTx/>
                  <a:buSzPct val="120000"/>
                  <a:buFont typeface="Arial" panose="020B0604020202020204" pitchFamily="34" charset="0"/>
                  <a:buChar char="•"/>
                </a:pPr>
                <a:r>
                  <a:rPr lang="en-US" dirty="0"/>
                  <a:t> </a:t>
                </a:r>
                <a:r>
                  <a:rPr lang="el-GR" dirty="0" smtClean="0">
                    <a:effectLst/>
                  </a:rPr>
                  <a:t>Αφού όμως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𝐻</m:t>
                        </m:r>
                      </m:e>
                      <m:sub>
                        <m:r>
                          <a:rPr lang="en-US" b="0" i="1" smtClean="0">
                            <a:effectLst/>
                            <a:latin typeface="Cambria Math" panose="02040503050406030204" pitchFamily="18" charset="0"/>
                          </a:rPr>
                          <m:t>1</m:t>
                        </m:r>
                      </m:sub>
                    </m:sSub>
                    <m:d>
                      <m:dPr>
                        <m:ctrlPr>
                          <a:rPr lang="en-US" b="0" i="1" smtClean="0">
                            <a:effectLst/>
                            <a:latin typeface="Cambria Math" panose="02040503050406030204" pitchFamily="18" charset="0"/>
                          </a:rPr>
                        </m:ctrlPr>
                      </m:dPr>
                      <m:e>
                        <m:r>
                          <a:rPr lang="en-US" b="0" i="1" smtClean="0">
                            <a:effectLst/>
                            <a:latin typeface="Cambria Math" panose="02040503050406030204" pitchFamily="18" charset="0"/>
                          </a:rPr>
                          <m:t>𝑧</m:t>
                        </m:r>
                      </m:e>
                    </m:d>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𝐻</m:t>
                        </m:r>
                      </m:e>
                      <m:sub>
                        <m:r>
                          <a:rPr lang="en-US" b="0" i="1" smtClean="0">
                            <a:effectLst/>
                            <a:latin typeface="Cambria Math" panose="02040503050406030204" pitchFamily="18" charset="0"/>
                          </a:rPr>
                          <m:t>2</m:t>
                        </m:r>
                      </m:sub>
                    </m:sSub>
                    <m:d>
                      <m:dPr>
                        <m:ctrlPr>
                          <a:rPr lang="en-US" b="0" i="1" smtClean="0">
                            <a:effectLst/>
                            <a:latin typeface="Cambria Math" panose="02040503050406030204" pitchFamily="18" charset="0"/>
                          </a:rPr>
                        </m:ctrlPr>
                      </m:dPr>
                      <m:e>
                        <m:r>
                          <a:rPr lang="en-US" b="0" i="1" smtClean="0">
                            <a:effectLst/>
                            <a:latin typeface="Cambria Math" panose="02040503050406030204" pitchFamily="18" charset="0"/>
                          </a:rPr>
                          <m:t>𝑧</m:t>
                        </m:r>
                      </m:e>
                    </m:d>
                  </m:oMath>
                </a14:m>
                <a:r>
                  <a:rPr lang="en-US" dirty="0" smtClean="0">
                    <a:effectLst/>
                  </a:rPr>
                  <a:t> </a:t>
                </a:r>
                <a:r>
                  <a:rPr lang="el-GR" dirty="0" smtClean="0">
                    <a:effectLst/>
                  </a:rPr>
                  <a:t>προφανώς δε θα έχουν την ίδια απόκριση φάσης</a:t>
                </a:r>
              </a:p>
              <a:p>
                <a:pPr marL="0" indent="0">
                  <a:buClrTx/>
                  <a:buSzPct val="120000"/>
                  <a:buNone/>
                </a:pPr>
                <a:endParaRPr lang="en-US" sz="400" dirty="0" smtClean="0"/>
              </a:p>
              <a:p>
                <a:pPr>
                  <a:buClrTx/>
                  <a:buSzPct val="120000"/>
                  <a:buFont typeface="Arial" panose="020B0604020202020204" pitchFamily="34" charset="0"/>
                  <a:buChar char="•"/>
                </a:pPr>
                <a:r>
                  <a:rPr lang="en-US" dirty="0"/>
                  <a:t> </a:t>
                </a:r>
                <a:r>
                  <a:rPr lang="el-GR" dirty="0" smtClean="0"/>
                  <a:t>Το δεύτερο σύστημα έχει τους πόλους του στις </a:t>
                </a:r>
                <a:r>
                  <a:rPr lang="el-GR" b="1" dirty="0" smtClean="0"/>
                  <a:t>συζυγείς αμοιβαίες θέσεις </a:t>
                </a:r>
                <a:r>
                  <a:rPr lang="el-GR" dirty="0" smtClean="0"/>
                  <a:t>των πόλων του πρώτου συστήματος</a:t>
                </a:r>
              </a:p>
              <a:p>
                <a:pPr marL="0" indent="0">
                  <a:buClrTx/>
                  <a:buSzPct val="120000"/>
                  <a:buNone/>
                </a:pPr>
                <a:endParaRPr lang="en-US" sz="500" dirty="0" smtClean="0"/>
              </a:p>
              <a:p>
                <a:pPr>
                  <a:buClrTx/>
                  <a:buSzPct val="120000"/>
                  <a:buFont typeface="Arial" panose="020B0604020202020204" pitchFamily="34" charset="0"/>
                  <a:buChar char="•"/>
                </a:pPr>
                <a:r>
                  <a:rPr lang="en-US" dirty="0"/>
                  <a:t> </a:t>
                </a:r>
                <a:r>
                  <a:rPr lang="el-GR" dirty="0" smtClean="0"/>
                  <a:t>Οι πόλοι του πρώτου συστήματος βρίσκονται στις θέσεις </a:t>
                </a:r>
                <a14:m>
                  <m:oMath xmlns:m="http://schemas.openxmlformats.org/officeDocument/2006/math">
                    <m:r>
                      <a:rPr lang="el-GR"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smtClean="0"/>
                  <a:t> </a:t>
                </a:r>
                <a:r>
                  <a:rPr lang="el-GR" dirty="0" smtClean="0"/>
                  <a:t>και του δεύτερου συστήματος στις θέσεις </a:t>
                </a:r>
                <a14:m>
                  <m:oMath xmlns:m="http://schemas.openxmlformats.org/officeDocument/2006/math">
                    <m:d>
                      <m:dPr>
                        <m:ctrlPr>
                          <a:rPr lang="el-GR"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𝑎</m:t>
                            </m:r>
                          </m:den>
                        </m:f>
                      </m:e>
                    </m:d>
                  </m:oMath>
                </a14:m>
                <a:endParaRPr lang="en-US" dirty="0" smtClean="0"/>
              </a:p>
              <a:p>
                <a:pPr lvl="1">
                  <a:buClrTx/>
                  <a:buSzPct val="120000"/>
                  <a:buFont typeface="Arial" panose="020B0604020202020204" pitchFamily="34" charset="0"/>
                  <a:buChar char="•"/>
                </a:pPr>
                <a:r>
                  <a:rPr lang="el-GR" dirty="0" smtClean="0"/>
                  <a:t>Το σύστημα εξακολουθεί να είναι πραγματικό και στις δυο περιπτώσεις</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cxnSp>
        <p:nvCxnSpPr>
          <p:cNvPr id="8" name="Straight Arrow Connector 7"/>
          <p:cNvCxnSpPr/>
          <p:nvPr/>
        </p:nvCxnSpPr>
        <p:spPr>
          <a:xfrm flipH="1">
            <a:off x="2538069" y="1343446"/>
            <a:ext cx="1142609" cy="30192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36632" y="1343446"/>
            <a:ext cx="1021368" cy="35368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831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a:bodyPr>
              <a:lstStyle/>
              <a:p>
                <a:pPr>
                  <a:buClrTx/>
                  <a:buSzPct val="120000"/>
                  <a:buFont typeface="Arial" panose="020B0604020202020204" pitchFamily="34" charset="0"/>
                  <a:buChar char="•"/>
                </a:pPr>
                <a:r>
                  <a:rPr lang="el-GR" b="1" dirty="0" smtClean="0"/>
                  <a:t> Σχέση Απόκρισης Πλάτους και Απόκρισης Φάσης</a:t>
                </a:r>
              </a:p>
              <a:p>
                <a:pPr>
                  <a:buClrTx/>
                  <a:buSzPct val="120000"/>
                  <a:buFont typeface="Arial" panose="020B0604020202020204" pitchFamily="34" charset="0"/>
                  <a:buChar char="•"/>
                </a:pPr>
                <a:r>
                  <a:rPr lang="el-GR" b="1" dirty="0"/>
                  <a:t> </a:t>
                </a:r>
                <a:r>
                  <a:rPr lang="el-GR" dirty="0" smtClean="0"/>
                  <a:t>Άρα υπάρχουν </a:t>
                </a:r>
                <a:r>
                  <a:rPr lang="el-GR" b="1" u="sng" dirty="0" smtClean="0"/>
                  <a:t>δυο</a:t>
                </a:r>
                <a:r>
                  <a:rPr lang="el-GR" dirty="0" smtClean="0"/>
                  <a:t> συστήματα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smtClean="0"/>
                  <a:t> </a:t>
                </a:r>
                <a:r>
                  <a:rPr lang="el-GR" dirty="0" smtClean="0"/>
                  <a:t>με τη δεδομένη απόκριση πλάτους, τα οποία διαφέρουν ασφαλώς</a:t>
                </a:r>
                <a:r>
                  <a:rPr lang="en-US" dirty="0" smtClean="0"/>
                  <a:t> </a:t>
                </a:r>
                <a:r>
                  <a:rPr lang="el-GR" dirty="0" smtClean="0"/>
                  <a:t>στην απόκριση φάσης, σωστά?</a:t>
                </a:r>
              </a:p>
              <a:p>
                <a:pPr>
                  <a:buClrTx/>
                  <a:buSzPct val="120000"/>
                  <a:buFont typeface="Arial" panose="020B0604020202020204" pitchFamily="34" charset="0"/>
                  <a:buChar char="•"/>
                </a:pPr>
                <a:r>
                  <a:rPr lang="el-GR" dirty="0" smtClean="0"/>
                  <a:t> Λάθος! </a:t>
                </a:r>
                <a:r>
                  <a:rPr lang="el-GR" dirty="0" smtClean="0">
                    <a:sym typeface="Wingdings" panose="05000000000000000000" pitchFamily="2" charset="2"/>
                  </a:rPr>
                  <a:t> </a:t>
                </a:r>
              </a:p>
              <a:p>
                <a:pPr>
                  <a:buClrTx/>
                  <a:buSzPct val="120000"/>
                  <a:buFont typeface="Arial" panose="020B0604020202020204" pitchFamily="34" charset="0"/>
                  <a:buChar char="•"/>
                </a:pPr>
                <a:r>
                  <a:rPr lang="el-GR" dirty="0">
                    <a:sym typeface="Wingdings" panose="05000000000000000000" pitchFamily="2" charset="2"/>
                  </a:rPr>
                  <a:t> </a:t>
                </a:r>
                <a:r>
                  <a:rPr lang="el-GR" dirty="0" smtClean="0">
                    <a:sym typeface="Wingdings" panose="05000000000000000000" pitchFamily="2" charset="2"/>
                  </a:rPr>
                  <a:t>Μπορούμε να ορίσουμε δυο ακόμα συστήματα τα οποία θα έχουν τον έναν πόλο εντός και τον άλλο εκτός του μοναδιαίου κύκλου, και τα οποία θα έχουν κι αυτά την ίδια απόκριση πλάτους!</a:t>
                </a:r>
              </a:p>
              <a:p>
                <a:pPr lvl="1">
                  <a:buClrTx/>
                  <a:buSzPct val="120000"/>
                  <a:buFont typeface="Arial" panose="020B0604020202020204" pitchFamily="34" charset="0"/>
                  <a:buChar char="•"/>
                </a:pPr>
                <a:r>
                  <a:rPr lang="el-GR" dirty="0" smtClean="0">
                    <a:sym typeface="Wingdings" panose="05000000000000000000" pitchFamily="2" charset="2"/>
                  </a:rPr>
                  <a:t>…αν χαλαρώσουμε την απαίτηση να ανταποκρίνονται σε πραγματικά συστήματα </a:t>
                </a:r>
              </a:p>
              <a:p>
                <a:pPr>
                  <a:buClrTx/>
                  <a:buSzPct val="120000"/>
                  <a:buFont typeface="Arial" panose="020B0604020202020204" pitchFamily="34" charset="0"/>
                  <a:buChar char="•"/>
                </a:pPr>
                <a:r>
                  <a:rPr lang="el-GR" dirty="0">
                    <a:sym typeface="Wingdings" panose="05000000000000000000" pitchFamily="2" charset="2"/>
                  </a:rPr>
                  <a:t> </a:t>
                </a:r>
                <a:r>
                  <a:rPr lang="el-GR" dirty="0" smtClean="0">
                    <a:sym typeface="Wingdings" panose="05000000000000000000" pitchFamily="2" charset="2"/>
                  </a:rPr>
                  <a:t>Είναι λοιπόν σαφές ότι η γνώση της απόκρισης πλάτους και του πλήθους των πόλων-μηδενικών της συνάρτησης μεταφοράς δε μας εξασφαλίζει τη μονοσήμαντη γνώση της συνάρτησης μεταφοράς</a:t>
                </a:r>
              </a:p>
              <a:p>
                <a:pPr lvl="1">
                  <a:buClrTx/>
                  <a:buSzPct val="120000"/>
                  <a:buFont typeface="Arial" panose="020B0604020202020204" pitchFamily="34" charset="0"/>
                  <a:buChar char="•"/>
                </a:pPr>
                <a:r>
                  <a:rPr lang="el-GR" dirty="0" smtClean="0">
                    <a:sym typeface="Wingdings" panose="05000000000000000000" pitchFamily="2" charset="2"/>
                  </a:rPr>
                  <a:t>…και κατά συνέπεια της απόκρισης φάσης</a:t>
                </a:r>
              </a:p>
              <a:p>
                <a:pPr lvl="1">
                  <a:buClrTx/>
                  <a:buSzPct val="120000"/>
                  <a:buFont typeface="Arial" panose="020B0604020202020204" pitchFamily="34" charset="0"/>
                  <a:buChar char="•"/>
                </a:pPr>
                <a:endParaRPr lang="el-GR" dirty="0">
                  <a:sym typeface="Wingdings" panose="05000000000000000000" pitchFamily="2" charset="2"/>
                </a:endParaRPr>
              </a:p>
              <a:p>
                <a:pPr>
                  <a:buClrTx/>
                  <a:buSzPct val="120000"/>
                  <a:buFont typeface="Arial" panose="020B0604020202020204" pitchFamily="34" charset="0"/>
                  <a:buChar char="•"/>
                </a:pPr>
                <a:r>
                  <a:rPr lang="el-GR" dirty="0" smtClean="0">
                    <a:sym typeface="Wingdings" panose="05000000000000000000" pitchFamily="2" charset="2"/>
                  </a:rPr>
                  <a:t> Ας θέσουμε οπότε εκ νέου το ερώτημα: </a:t>
                </a:r>
                <a:r>
                  <a:rPr lang="el-GR" b="1" i="1" dirty="0">
                    <a:sym typeface="Wingdings" panose="05000000000000000000" pitchFamily="2" charset="2"/>
                  </a:rPr>
                  <a:t>τ</a:t>
                </a:r>
                <a:r>
                  <a:rPr lang="el-GR" b="1" i="1" dirty="0" smtClean="0">
                    <a:sym typeface="Wingdings" panose="05000000000000000000" pitchFamily="2" charset="2"/>
                  </a:rPr>
                  <a:t>ι χρειάζεται να γνωρίζουμε επιπλέον για να μπορούμε μονοσήμαντα να εξάγουμε τη συνάρτηση μεταφοράς από την απόκριση πλάτους και το πλήθος των πόλων-μηδενικών?</a:t>
                </a:r>
              </a:p>
              <a:p>
                <a:pPr>
                  <a:buClrTx/>
                  <a:buSzPct val="120000"/>
                  <a:buFont typeface="Arial" panose="020B0604020202020204" pitchFamily="34" charset="0"/>
                  <a:buChar char="•"/>
                </a:pPr>
                <a:r>
                  <a:rPr lang="el-GR" b="1" i="1" dirty="0">
                    <a:sym typeface="Wingdings" panose="05000000000000000000" pitchFamily="2" charset="2"/>
                  </a:rPr>
                  <a:t> </a:t>
                </a:r>
                <a:r>
                  <a:rPr lang="el-GR" dirty="0" smtClean="0">
                    <a:sym typeface="Wingdings" panose="05000000000000000000" pitchFamily="2" charset="2"/>
                  </a:rPr>
                  <a:t>Χρειάζεται να περιορίσουμε τις επιλογές μας στις </a:t>
                </a:r>
                <a:r>
                  <a:rPr lang="el-GR" b="1" dirty="0" smtClean="0">
                    <a:sym typeface="Wingdings" panose="05000000000000000000" pitchFamily="2" charset="2"/>
                  </a:rPr>
                  <a:t>θέσεις</a:t>
                </a:r>
                <a:r>
                  <a:rPr lang="el-GR" dirty="0" smtClean="0">
                    <a:sym typeface="Wingdings" panose="05000000000000000000" pitchFamily="2" charset="2"/>
                  </a:rPr>
                  <a:t> των πόλων-μηδενικών!</a:t>
                </a:r>
                <a:endParaRPr lang="el-GR"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1761" r="-408"/>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785770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lnSpcReduction="10000"/>
              </a:bodyPr>
              <a:lstStyle/>
              <a:p>
                <a:pPr>
                  <a:buClrTx/>
                  <a:buSzPct val="120000"/>
                  <a:buFont typeface="Arial" panose="020B0604020202020204" pitchFamily="34" charset="0"/>
                  <a:buChar char="•"/>
                </a:pPr>
                <a:r>
                  <a:rPr lang="el-GR" b="1" dirty="0" smtClean="0"/>
                  <a:t> Σχέση Απόκρισης Πλάτους και Απόκρισης Φάσης</a:t>
                </a:r>
                <a:endParaRPr lang="el-GR" dirty="0">
                  <a:sym typeface="Wingdings" panose="05000000000000000000" pitchFamily="2" charset="2"/>
                </a:endParaRPr>
              </a:p>
              <a:p>
                <a:pPr>
                  <a:buClrTx/>
                  <a:buSzPct val="120000"/>
                  <a:buFont typeface="Arial" panose="020B0604020202020204" pitchFamily="34" charset="0"/>
                  <a:buChar char="•"/>
                </a:pPr>
                <a:r>
                  <a:rPr lang="el-GR" dirty="0" smtClean="0">
                    <a:sym typeface="Wingdings" panose="05000000000000000000" pitchFamily="2" charset="2"/>
                  </a:rPr>
                  <a:t> </a:t>
                </a:r>
                <a:r>
                  <a:rPr lang="el-GR" b="1" i="1" dirty="0" smtClean="0">
                    <a:sym typeface="Wingdings" panose="05000000000000000000" pitchFamily="2" charset="2"/>
                  </a:rPr>
                  <a:t>Τι χρειάζεται να γνωρίζουμε επιπλέον για να μπορούμε μονοσήμαντα να εξάγουμε τη συνάρτηση μεταφοράς από την απόκριση πλάτους και το πλήθος των πόλων-μηδενικών?</a:t>
                </a:r>
              </a:p>
              <a:p>
                <a:pPr>
                  <a:buClrTx/>
                  <a:buSzPct val="120000"/>
                  <a:buFont typeface="Arial" panose="020B0604020202020204" pitchFamily="34" charset="0"/>
                  <a:buChar char="•"/>
                </a:pPr>
                <a:r>
                  <a:rPr lang="el-GR" b="1" i="1" dirty="0">
                    <a:sym typeface="Wingdings" panose="05000000000000000000" pitchFamily="2" charset="2"/>
                  </a:rPr>
                  <a:t> </a:t>
                </a:r>
                <a:r>
                  <a:rPr lang="el-GR" dirty="0" smtClean="0">
                    <a:sym typeface="Wingdings" panose="05000000000000000000" pitchFamily="2" charset="2"/>
                  </a:rPr>
                  <a:t>Η γνώση του πλήθους και των σχετικών </a:t>
                </a:r>
                <a:r>
                  <a:rPr lang="el-GR" b="1" dirty="0" smtClean="0">
                    <a:sym typeface="Wingdings" panose="05000000000000000000" pitchFamily="2" charset="2"/>
                  </a:rPr>
                  <a:t>θέσεων</a:t>
                </a:r>
                <a:r>
                  <a:rPr lang="el-GR" dirty="0" smtClean="0">
                    <a:sym typeface="Wingdings" panose="05000000000000000000" pitchFamily="2" charset="2"/>
                  </a:rPr>
                  <a:t> (εντός/εκτός </a:t>
                </a:r>
                <a:r>
                  <a:rPr lang="el-GR" dirty="0" err="1" smtClean="0">
                    <a:sym typeface="Wingdings" panose="05000000000000000000" pitchFamily="2" charset="2"/>
                  </a:rPr>
                  <a:t>μον</a:t>
                </a:r>
                <a:r>
                  <a:rPr lang="el-GR" dirty="0" smtClean="0">
                    <a:sym typeface="Wingdings" panose="05000000000000000000" pitchFamily="2" charset="2"/>
                  </a:rPr>
                  <a:t>. κύκλου, </a:t>
                </a:r>
                <a:r>
                  <a:rPr lang="el-GR" dirty="0" err="1" smtClean="0">
                    <a:sym typeface="Wingdings" panose="05000000000000000000" pitchFamily="2" charset="2"/>
                  </a:rPr>
                  <a:t>κλπ</a:t>
                </a:r>
                <a:r>
                  <a:rPr lang="el-GR" dirty="0" smtClean="0">
                    <a:sym typeface="Wingdings" panose="05000000000000000000" pitchFamily="2" charset="2"/>
                  </a:rPr>
                  <a:t>) των πόλων και των μηδενικών, καθώς και της απόκρισης πλάτους ορίζει μονοσήμαντα τη συνάρτηση μεταφοράς</a:t>
                </a:r>
              </a:p>
              <a:p>
                <a:pPr>
                  <a:buClrTx/>
                  <a:buSzPct val="120000"/>
                  <a:buFont typeface="Arial" panose="020B0604020202020204" pitchFamily="34" charset="0"/>
                  <a:buChar char="•"/>
                </a:pPr>
                <a:r>
                  <a:rPr lang="el-GR" b="1" i="1" dirty="0">
                    <a:sym typeface="Wingdings" panose="05000000000000000000" pitchFamily="2" charset="2"/>
                  </a:rPr>
                  <a:t> </a:t>
                </a:r>
                <a:r>
                  <a:rPr lang="el-GR" dirty="0" smtClean="0">
                    <a:sym typeface="Wingdings" panose="05000000000000000000" pitchFamily="2" charset="2"/>
                  </a:rPr>
                  <a:t>Για ένα σύστημα ευσταθές και αιτιατό που να έχει και ευσταθές και αιτιατό αντίστροφο, όλοι οι πόλοι και όλα τα μηδενικά βρίσκονται εντός του μοναδιαίου κύκλου : σύστημα </a:t>
                </a:r>
                <a:r>
                  <a:rPr lang="el-GR" b="1" dirty="0" smtClean="0">
                    <a:sym typeface="Wingdings" panose="05000000000000000000" pitchFamily="2" charset="2"/>
                  </a:rPr>
                  <a:t>ελάχιστης φάσης</a:t>
                </a:r>
              </a:p>
              <a:p>
                <a:pPr>
                  <a:buClrTx/>
                  <a:buSzPct val="120000"/>
                  <a:buFont typeface="Arial" panose="020B0604020202020204" pitchFamily="34" charset="0"/>
                  <a:buChar char="•"/>
                </a:pPr>
                <a:r>
                  <a:rPr lang="el-GR" b="1" i="1" dirty="0">
                    <a:sym typeface="Wingdings" panose="05000000000000000000" pitchFamily="2" charset="2"/>
                  </a:rPr>
                  <a:t> </a:t>
                </a:r>
                <a:r>
                  <a:rPr lang="el-GR" dirty="0" smtClean="0">
                    <a:sym typeface="Wingdings" panose="05000000000000000000" pitchFamily="2" charset="2"/>
                  </a:rPr>
                  <a:t>Κάτι τελευταίο… </a:t>
                </a:r>
              </a:p>
              <a:p>
                <a:pPr>
                  <a:buClrTx/>
                  <a:buSzPct val="120000"/>
                  <a:buFont typeface="Arial" panose="020B0604020202020204" pitchFamily="34" charset="0"/>
                  <a:buChar char="•"/>
                </a:pPr>
                <a:r>
                  <a:rPr lang="el-GR" b="1" i="1" dirty="0">
                    <a:sym typeface="Wingdings" panose="05000000000000000000" pitchFamily="2" charset="2"/>
                  </a:rPr>
                  <a:t> </a:t>
                </a:r>
                <a:r>
                  <a:rPr lang="el-GR" dirty="0" smtClean="0">
                    <a:sym typeface="Wingdings" panose="05000000000000000000" pitchFamily="2" charset="2"/>
                  </a:rPr>
                  <a:t>Το πλήθος πόλων-μηδενικών είναι απαραίτητη γνώση, μαζί με την απόκριση πλάτους;</a:t>
                </a:r>
              </a:p>
              <a:p>
                <a:pPr>
                  <a:buClrTx/>
                  <a:buSzPct val="120000"/>
                  <a:buFont typeface="Arial" panose="020B0604020202020204" pitchFamily="34" charset="0"/>
                  <a:buChar char="•"/>
                </a:pPr>
                <a:r>
                  <a:rPr lang="el-GR" b="1" i="1" dirty="0">
                    <a:sym typeface="Wingdings" panose="05000000000000000000" pitchFamily="2" charset="2"/>
                  </a:rPr>
                  <a:t> </a:t>
                </a:r>
                <a:r>
                  <a:rPr lang="el-GR" b="1" i="1" dirty="0" smtClean="0">
                    <a:sym typeface="Wingdings" panose="05000000000000000000" pitchFamily="2" charset="2"/>
                  </a:rPr>
                  <a:t>Ναι!</a:t>
                </a:r>
                <a:r>
                  <a:rPr lang="el-GR" dirty="0" smtClean="0">
                    <a:sym typeface="Wingdings" panose="05000000000000000000" pitchFamily="2" charset="2"/>
                  </a:rPr>
                  <a:t> Ο λόγος είναι ότι μπορεί κανείς να προσθέσει </a:t>
                </a:r>
                <a:r>
                  <a:rPr lang="el-GR" i="1" dirty="0" smtClean="0">
                    <a:sym typeface="Wingdings" panose="05000000000000000000" pitchFamily="2" charset="2"/>
                  </a:rPr>
                  <a:t>άπειρους</a:t>
                </a:r>
                <a:r>
                  <a:rPr lang="el-GR" dirty="0" smtClean="0">
                    <a:sym typeface="Wingdings" panose="05000000000000000000" pitchFamily="2" charset="2"/>
                  </a:rPr>
                  <a:t> πόλους και μηδενικά χωρίς να αλλοιώσει καθόλου την απόκριση πλάτους!!</a:t>
                </a:r>
              </a:p>
              <a:p>
                <a:pPr lvl="1">
                  <a:buClrTx/>
                  <a:buSzPct val="120000"/>
                  <a:buFont typeface="Arial" panose="020B0604020202020204" pitchFamily="34" charset="0"/>
                  <a:buChar char="•"/>
                </a:pPr>
                <a:endParaRPr lang="en-US" dirty="0" smtClean="0">
                  <a:sym typeface="Wingdings" panose="05000000000000000000" pitchFamily="2" charset="2"/>
                </a:endParaRPr>
              </a:p>
              <a:p>
                <a:pPr lvl="1">
                  <a:buClrTx/>
                  <a:buSzPct val="120000"/>
                  <a:buFont typeface="Arial" panose="020B0604020202020204" pitchFamily="34" charset="0"/>
                  <a:buChar char="•"/>
                </a:pPr>
                <a:r>
                  <a:rPr lang="el-GR" dirty="0" smtClean="0">
                    <a:sym typeface="Wingdings" panose="05000000000000000000" pitchFamily="2" charset="2"/>
                  </a:rPr>
                  <a:t>Πώς? Πολλαπλασιάζοντας τα τέσσερα </a:t>
                </a:r>
                <a14:m>
                  <m:oMath xmlns:m="http://schemas.openxmlformats.org/officeDocument/2006/math">
                    <m:r>
                      <a:rPr lang="en-US" b="0" i="1" smtClean="0">
                        <a:latin typeface="Cambria Math" panose="02040503050406030204" pitchFamily="18" charset="0"/>
                        <a:sym typeface="Wingdings" panose="05000000000000000000" pitchFamily="2" charset="2"/>
                      </a:rPr>
                      <m:t>𝐻</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𝑧</m:t>
                    </m:r>
                    <m:r>
                      <a:rPr lang="en-US" b="0" i="1" smtClean="0">
                        <a:latin typeface="Cambria Math" panose="02040503050406030204" pitchFamily="18" charset="0"/>
                        <a:sym typeface="Wingdings" panose="05000000000000000000" pitchFamily="2" charset="2"/>
                      </a:rPr>
                      <m:t>)</m:t>
                    </m:r>
                  </m:oMath>
                </a14:m>
                <a:r>
                  <a:rPr lang="en-US" dirty="0" smtClean="0"/>
                  <a:t> </a:t>
                </a:r>
                <a:r>
                  <a:rPr lang="el-GR" dirty="0" smtClean="0"/>
                  <a:t>που είδαμε με όρους της μορφής </a:t>
                </a:r>
              </a:p>
              <a:p>
                <a:pPr marL="201168" lvl="1" indent="0">
                  <a:buClrTx/>
                  <a:buSzPct val="12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num>
                        <m:den>
                          <m:r>
                            <a:rPr lang="en-US" b="0" i="1" smtClean="0">
                              <a:latin typeface="Cambria Math" panose="02040503050406030204" pitchFamily="18" charset="0"/>
                            </a:rPr>
                            <m:t>1−</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den>
                      </m:f>
                    </m:oMath>
                  </m:oMathPara>
                </a14:m>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2153" r="-1224"/>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398965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9056718" cy="6226233"/>
              </a:xfrm>
            </p:spPr>
            <p:txBody>
              <a:bodyPr numCol="1">
                <a:normAutofit lnSpcReduction="10000"/>
              </a:bodyPr>
              <a:lstStyle/>
              <a:p>
                <a:pPr>
                  <a:buClrTx/>
                  <a:buSzPct val="120000"/>
                  <a:buFont typeface="Arial" panose="020B0604020202020204" pitchFamily="34" charset="0"/>
                  <a:buChar char="•"/>
                </a:pPr>
                <a:r>
                  <a:rPr lang="en-US" b="1" dirty="0" smtClean="0"/>
                  <a:t> </a:t>
                </a:r>
                <a:r>
                  <a:rPr lang="en-US" b="1" dirty="0"/>
                  <a:t>FIR </a:t>
                </a:r>
                <a:r>
                  <a:rPr lang="el-GR" b="1" dirty="0"/>
                  <a:t>συστήματα</a:t>
                </a:r>
              </a:p>
              <a:p>
                <a:pPr>
                  <a:buClrTx/>
                  <a:buSzPct val="120000"/>
                  <a:buFont typeface="Arial" panose="020B0604020202020204" pitchFamily="34" charset="0"/>
                  <a:buChar char="•"/>
                </a:pPr>
                <a:r>
                  <a:rPr lang="el-GR" dirty="0"/>
                  <a:t> Περιγράφονται από την κρουστική </a:t>
                </a:r>
                <a:r>
                  <a:rPr lang="el-GR" dirty="0" smtClean="0"/>
                  <a:t>απόκριση</a:t>
                </a:r>
                <a:endParaRPr lang="en-US" dirty="0"/>
              </a:p>
              <a:p>
                <a:pPr marL="0" indent="0">
                  <a:buClrTx/>
                  <a:buSzPct val="120000"/>
                  <a:buNone/>
                </a:pPr>
                <a:endParaRPr lang="el-GR" sz="100" dirty="0" smtClean="0"/>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brk m:alnAt="23"/>
                                </m:rPr>
                                <a:rPr lang="en-US" b="0" i="1" smtClean="0">
                                  <a:latin typeface="Cambria Math" panose="02040503050406030204" pitchFamily="18" charset="0"/>
                                </a:rPr>
                                <m:t>𝑁</m:t>
                              </m:r>
                            </m:e>
                            <m:sub>
                              <m:r>
                                <m:rPr>
                                  <m:brk m:alnAt="23"/>
                                </m:rPr>
                                <a:rPr lang="en-US" b="0" i="1" smtClean="0">
                                  <a:latin typeface="Cambria Math" panose="02040503050406030204" pitchFamily="18" charset="0"/>
                                </a:rPr>
                                <m:t>1</m:t>
                              </m:r>
                            </m:sub>
                          </m:sSub>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e>
                      </m:nary>
                      <m:r>
                        <a:rPr lang="el-GR"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&gt;0 </m:t>
                      </m:r>
                    </m:oMath>
                  </m:oMathPara>
                </a14:m>
                <a:endParaRPr lang="el-GR" dirty="0"/>
              </a:p>
              <a:p>
                <a:pPr>
                  <a:buClrTx/>
                  <a:buSzPct val="120000"/>
                  <a:buFont typeface="Arial" panose="020B0604020202020204" pitchFamily="34" charset="0"/>
                  <a:buChar char="•"/>
                </a:pPr>
                <a:r>
                  <a:rPr lang="en-US" dirty="0" smtClean="0"/>
                  <a:t> </a:t>
                </a:r>
                <a:r>
                  <a:rPr lang="el-GR" dirty="0" smtClean="0"/>
                  <a:t>Η </a:t>
                </a:r>
                <a:r>
                  <a:rPr lang="el-GR" dirty="0"/>
                  <a:t>συνάρτηση μεταφοράς δίνεται ως </a:t>
                </a:r>
              </a:p>
              <a:p>
                <a:pPr marL="0" indent="0">
                  <a:buClrTx/>
                  <a:buSzPct val="12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b="0" i="1" smtClean="0">
                              <a:latin typeface="Cambria Math" panose="02040503050406030204" pitchFamily="18" charset="0"/>
                            </a:rPr>
                            <m:t>𝑘</m:t>
                          </m:r>
                          <m:r>
                            <a:rPr lang="en-US" i="1">
                              <a:latin typeface="Cambria Math" panose="02040503050406030204" pitchFamily="18" charset="0"/>
                            </a:rPr>
                            <m:t>=−</m:t>
                          </m:r>
                          <m:sSub>
                            <m:sSubPr>
                              <m:ctrlPr>
                                <a:rPr lang="en-US" i="1">
                                  <a:latin typeface="Cambria Math" panose="02040503050406030204" pitchFamily="18" charset="0"/>
                                </a:rPr>
                              </m:ctrlPr>
                            </m:sSubPr>
                            <m:e>
                              <m:r>
                                <m:rPr>
                                  <m:brk m:alnAt="23"/>
                                </m:rPr>
                                <a:rPr lang="en-US" i="1">
                                  <a:latin typeface="Cambria Math" panose="02040503050406030204" pitchFamily="18" charset="0"/>
                                </a:rPr>
                                <m:t>𝑁</m:t>
                              </m:r>
                            </m:e>
                            <m:sub>
                              <m:r>
                                <m:rPr>
                                  <m:brk m:alnAt="23"/>
                                </m:rPr>
                                <a:rPr lang="en-US" i="1">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i="1">
                                  <a:latin typeface="Cambria Math" panose="02040503050406030204" pitchFamily="18" charset="0"/>
                                </a:rPr>
                                <m:t>𝑘</m:t>
                              </m:r>
                            </m:sup>
                          </m:sSup>
                        </m:e>
                      </m:nary>
                    </m:oMath>
                  </m:oMathPara>
                </a14:m>
                <a:endParaRPr lang="en-US" b="1" dirty="0" smtClean="0"/>
              </a:p>
              <a:p>
                <a:pPr>
                  <a:buClrTx/>
                  <a:buSzPct val="120000"/>
                  <a:buFont typeface="Arial" panose="020B0604020202020204" pitchFamily="34" charset="0"/>
                  <a:buChar char="•"/>
                </a:pPr>
                <a:r>
                  <a:rPr lang="en-US" dirty="0" smtClean="0"/>
                  <a:t> </a:t>
                </a:r>
                <a:r>
                  <a:rPr lang="el-GR" dirty="0" smtClean="0"/>
                  <a:t>Βλέπετε ότι αποτελείται από θετικές και αρνητικές δυνάμεις του </a:t>
                </a:r>
                <a14:m>
                  <m:oMath xmlns:m="http://schemas.openxmlformats.org/officeDocument/2006/math">
                    <m:r>
                      <a:rPr lang="en-US" b="0" i="1" smtClean="0">
                        <a:latin typeface="Cambria Math" panose="02040503050406030204" pitchFamily="18" charset="0"/>
                      </a:rPr>
                      <m:t>𝑧</m:t>
                    </m:r>
                  </m:oMath>
                </a14:m>
                <a:endParaRPr lang="en-US" dirty="0" smtClean="0"/>
              </a:p>
              <a:p>
                <a:pPr>
                  <a:buClrTx/>
                  <a:buSzPct val="120000"/>
                  <a:buFont typeface="Arial" panose="020B0604020202020204" pitchFamily="34" charset="0"/>
                  <a:buChar char="•"/>
                </a:pPr>
                <a:r>
                  <a:rPr lang="en-US" dirty="0"/>
                  <a:t> </a:t>
                </a:r>
                <a:r>
                  <a:rPr lang="el-GR" dirty="0" smtClean="0"/>
                  <a:t>Μπορούμε να το γράψουμε ως</a:t>
                </a:r>
                <a:endParaRPr lang="en-US" dirty="0" smtClean="0"/>
              </a:p>
              <a:p>
                <a:pPr marL="0" indent="0">
                  <a:buClrTx/>
                  <a:buSzPct val="120000"/>
                  <a:buNone/>
                </a:pPr>
                <a:endParaRPr lang="el-GR" sz="100" dirty="0" smtClean="0"/>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sSup>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𝑘</m:t>
                              </m:r>
                            </m:sup>
                          </m:sSup>
                        </m:e>
                      </m:nary>
                      <m:r>
                        <a:rPr lang="el-GR"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d>
                                <m:dPr>
                                  <m:ctrlPr>
                                    <a:rPr lang="en-US" i="1">
                                      <a:latin typeface="Cambria Math" panose="02040503050406030204" pitchFamily="18" charset="0"/>
                                    </a:rPr>
                                  </m:ctrlPr>
                                </m:dPr>
                                <m:e>
                                  <m:r>
                                    <a:rPr lang="en-US" b="0" i="1" smtClean="0">
                                      <a:latin typeface="Cambria Math" panose="02040503050406030204" pitchFamily="18" charset="0"/>
                                    </a:rPr>
                                    <m:t>𝑧</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e>
                          </m:nary>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𝑧</m:t>
                                  </m:r>
                                </m:den>
                              </m:f>
                            </m:e>
                          </m:d>
                        </m:e>
                      </m:nary>
                    </m:oMath>
                  </m:oMathPara>
                </a14:m>
                <a:endParaRPr lang="en-US" dirty="0" smtClean="0"/>
              </a:p>
              <a:p>
                <a:pPr>
                  <a:buClrTx/>
                  <a:buSzPct val="120000"/>
                  <a:buFont typeface="Arial" panose="020B0604020202020204" pitchFamily="34" charset="0"/>
                  <a:buChar char="•"/>
                </a:pPr>
                <a:r>
                  <a:rPr lang="en-US" dirty="0"/>
                  <a:t> </a:t>
                </a:r>
                <a:r>
                  <a:rPr lang="el-GR" dirty="0" smtClean="0"/>
                  <a:t>Παρατηρήστε ότι έχει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oMath>
                </a14:m>
                <a:r>
                  <a:rPr lang="en-US" dirty="0" smtClean="0"/>
                  <a:t> </a:t>
                </a:r>
                <a:r>
                  <a:rPr lang="el-GR" dirty="0" smtClean="0"/>
                  <a:t>πόλους στο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m:t>
                    </m:r>
                  </m:oMath>
                </a14:m>
                <a:r>
                  <a:rPr lang="en-US" dirty="0" smtClean="0"/>
                  <a:t> </a:t>
                </a:r>
                <a:r>
                  <a:rPr lang="el-GR" dirty="0" smtClean="0"/>
                  <a:t>και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l-GR" b="0" i="1" smtClean="0">
                            <a:latin typeface="Cambria Math" panose="02040503050406030204" pitchFamily="18" charset="0"/>
                          </a:rPr>
                          <m:t>1</m:t>
                        </m:r>
                      </m:sub>
                    </m:sSub>
                  </m:oMath>
                </a14:m>
                <a:r>
                  <a:rPr lang="el-GR" dirty="0" smtClean="0"/>
                  <a:t> πόλους στο άπειρο</a:t>
                </a:r>
              </a:p>
              <a:p>
                <a:pPr lvl="1">
                  <a:buClrTx/>
                  <a:buSzPct val="120000"/>
                  <a:buFont typeface="Arial" panose="020B0604020202020204" pitchFamily="34" charset="0"/>
                  <a:buChar char="•"/>
                </a:pPr>
                <a:r>
                  <a:rPr lang="en-US" dirty="0" smtClean="0"/>
                  <a:t>ROC: </a:t>
                </a:r>
                <a14:m>
                  <m:oMath xmlns:m="http://schemas.openxmlformats.org/officeDocument/2006/math">
                    <m:r>
                      <a:rPr lang="en-US" b="0" i="1" smtClean="0">
                        <a:latin typeface="Cambria Math" panose="02040503050406030204" pitchFamily="18" charset="0"/>
                      </a:rPr>
                      <m:t>{0&lt;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endParaRPr lang="el-GR" dirty="0" smtClean="0"/>
              </a:p>
              <a:p>
                <a:pPr>
                  <a:buClrTx/>
                  <a:buSzPct val="120000"/>
                  <a:buFont typeface="Arial" panose="020B0604020202020204" pitchFamily="34" charset="0"/>
                  <a:buChar char="•"/>
                </a:pPr>
                <a:r>
                  <a:rPr lang="el-GR" dirty="0"/>
                  <a:t> </a:t>
                </a:r>
                <a:r>
                  <a:rPr lang="el-GR" dirty="0" smtClean="0"/>
                  <a:t>Επίσης έχει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l-GR" b="0" i="1" smtClean="0">
                            <a:latin typeface="Cambria Math" panose="02040503050406030204" pitchFamily="18" charset="0"/>
                          </a:rPr>
                          <m:t>1</m:t>
                        </m:r>
                      </m:sub>
                    </m:sSub>
                    <m:r>
                      <a:rPr lang="el-GR"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oMath>
                </a14:m>
                <a:r>
                  <a:rPr lang="el-GR" dirty="0" smtClean="0"/>
                  <a:t> μηδενικά στο μιγαδικό επίπεδο</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9056718" cy="6226233"/>
              </a:xfrm>
              <a:blipFill rotWithShape="0">
                <a:blip r:embed="rId2"/>
                <a:stretch>
                  <a:fillRect l="-1884" t="-2153"/>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443754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3"/>
              </a:xfrm>
            </p:spPr>
            <p:txBody>
              <a:bodyPr>
                <a:normAutofit fontScale="92500" lnSpcReduction="10000"/>
              </a:bodyPr>
              <a:lstStyle/>
              <a:p>
                <a:pPr>
                  <a:buClrTx/>
                  <a:buSzPct val="120000"/>
                  <a:buFont typeface="Arial" panose="020B0604020202020204" pitchFamily="34" charset="0"/>
                  <a:buChar char="•"/>
                </a:pPr>
                <a:r>
                  <a:rPr lang="el-GR" sz="2200" b="1" dirty="0" smtClean="0"/>
                  <a:t> Σχέση Απόκρισης Πλάτους και Απόκρισης Φάσης</a:t>
                </a:r>
                <a:endParaRPr lang="el-GR" sz="2200" dirty="0">
                  <a:sym typeface="Wingdings" panose="05000000000000000000" pitchFamily="2" charset="2"/>
                </a:endParaRPr>
              </a:p>
              <a:p>
                <a:pPr marL="201168" lvl="1" indent="0">
                  <a:buClrTx/>
                  <a:buSzPct val="120000"/>
                  <a:buNone/>
                </a:pPr>
                <a:endParaRPr lang="en-US" sz="600" b="0" i="1" dirty="0" smtClean="0">
                  <a:latin typeface="Cambria Math" panose="02040503050406030204" pitchFamily="18" charset="0"/>
                </a:endParaRPr>
              </a:p>
              <a:p>
                <a:pPr marL="201168" lvl="1" indent="0">
                  <a:buClrTx/>
                  <a:buSzPct val="12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num>
                        <m:den>
                          <m:r>
                            <a:rPr lang="en-US" b="0" i="1" smtClean="0">
                              <a:latin typeface="Cambria Math" panose="02040503050406030204" pitchFamily="18" charset="0"/>
                            </a:rPr>
                            <m:t>1−</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den>
                      </m:f>
                    </m:oMath>
                  </m:oMathPara>
                </a14:m>
                <a:endParaRPr lang="en-US" dirty="0" smtClean="0"/>
              </a:p>
              <a:p>
                <a:pPr>
                  <a:buClrTx/>
                  <a:buSzPct val="120000"/>
                  <a:buFont typeface="Arial" panose="020B0604020202020204" pitchFamily="34" charset="0"/>
                  <a:buChar char="•"/>
                </a:pPr>
                <a:r>
                  <a:rPr lang="en-US" dirty="0"/>
                  <a:t> </a:t>
                </a:r>
                <a:r>
                  <a:rPr lang="el-GR" dirty="0" smtClean="0"/>
                  <a:t>Τι συνεισφέρει ο παραπάνω όρος στην απόκριση πλάτους?</a:t>
                </a:r>
                <a:endParaRPr lang="en-US" dirty="0" smtClean="0"/>
              </a:p>
              <a:p>
                <a:pPr marL="0" indent="0">
                  <a:buClrTx/>
                  <a:buSzPct val="120000"/>
                  <a:buNone/>
                </a:pPr>
                <a:endParaRPr lang="el-GR" sz="400" dirty="0" smtClean="0"/>
              </a:p>
              <a:p>
                <a:pPr marL="0" indent="0">
                  <a:buClrTx/>
                  <a:buSzPct val="12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l-GR" i="1" smtClean="0">
                                  <a:latin typeface="Cambria Math" panose="02040503050406030204" pitchFamily="18" charset="0"/>
                                </a:rPr>
                              </m:ctrlPr>
                            </m:dPr>
                            <m:e>
                              <m:d>
                                <m:dPr>
                                  <m:begChr m:val="|"/>
                                  <m:endChr m:val="|"/>
                                  <m:ctrlPr>
                                    <a:rPr lang="el-GR" i="1">
                                      <a:latin typeface="Cambria Math" panose="02040503050406030204" pitchFamily="18" charset="0"/>
                                    </a:rPr>
                                  </m:ctrlPr>
                                </m:dPr>
                                <m:e>
                                  <m:f>
                                    <m:fPr>
                                      <m:ctrlPr>
                                        <a:rPr lang="el-GR"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num>
                                    <m:den>
                                      <m:r>
                                        <a:rPr lang="en-US" i="1">
                                          <a:latin typeface="Cambria Math" panose="02040503050406030204" pitchFamily="18" charset="0"/>
                                        </a:rPr>
                                        <m:t>1−</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den>
                                  </m:f>
                                </m:e>
                              </m:d>
                            </m:e>
                          </m:d>
                        </m:e>
                        <m:sub>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sub>
                      </m:sSub>
                      <m:r>
                        <a:rPr lang="en-US" b="0" i="1" smtClean="0">
                          <a:latin typeface="Cambria Math" panose="02040503050406030204" pitchFamily="18" charset="0"/>
                        </a:rPr>
                        <m:t>=</m:t>
                      </m:r>
                      <m:d>
                        <m:dPr>
                          <m:begChr m:val="|"/>
                          <m:endChr m:val="|"/>
                          <m:ctrlPr>
                            <a:rPr lang="el-GR" i="1">
                              <a:latin typeface="Cambria Math" panose="02040503050406030204" pitchFamily="18" charset="0"/>
                            </a:rPr>
                          </m:ctrlPr>
                        </m:dPr>
                        <m:e>
                          <m:f>
                            <m:fPr>
                              <m:ctrlPr>
                                <a:rPr lang="el-GR"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num>
                            <m:den>
                              <m:r>
                                <a:rPr lang="en-US" i="1">
                                  <a:latin typeface="Cambria Math" panose="02040503050406030204" pitchFamily="18" charset="0"/>
                                </a:rPr>
                                <m:t>1−</m:t>
                              </m:r>
                              <m:r>
                                <a:rPr lang="en-US" i="1">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den>
                          </m:f>
                        </m:e>
                      </m:d>
                      <m:r>
                        <a:rPr lang="el-GR" b="0" i="1" smtClean="0">
                          <a:latin typeface="Cambria Math" panose="02040503050406030204" pitchFamily="18" charset="0"/>
                        </a:rPr>
                        <m:t>=</m:t>
                      </m:r>
                      <m:d>
                        <m:dPr>
                          <m:begChr m:val="|"/>
                          <m:endChr m:val="|"/>
                          <m:ctrlPr>
                            <a:rPr lang="el-GR" i="1">
                              <a:latin typeface="Cambria Math" panose="02040503050406030204" pitchFamily="18" charset="0"/>
                            </a:rPr>
                          </m:ctrlPr>
                        </m:dPr>
                        <m:e>
                          <m:f>
                            <m:fPr>
                              <m:ctrlPr>
                                <a:rPr lang="el-GR" i="1">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r>
                                <a:rPr lang="el-GR" b="0" i="1" smtClean="0">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l-GR" i="1">
                                      <a:latin typeface="Cambria Math" panose="02040503050406030204" pitchFamily="18" charset="0"/>
                                    </a:rPr>
                                    <m:t>𝜔</m:t>
                                  </m:r>
                                </m:sup>
                              </m:sSup>
                            </m:den>
                          </m:f>
                        </m:e>
                      </m:d>
                      <m:r>
                        <a:rPr lang="en-US" b="0" i="1" smtClean="0">
                          <a:latin typeface="Cambria Math" panose="02040503050406030204" pitchFamily="18" charset="0"/>
                        </a:rPr>
                        <m:t>=</m:t>
                      </m:r>
                      <m:d>
                        <m:dPr>
                          <m:begChr m:val="|"/>
                          <m:endChr m:val="|"/>
                          <m:ctrlPr>
                            <a:rPr lang="el-GR" i="1">
                              <a:latin typeface="Cambria Math" panose="02040503050406030204" pitchFamily="18" charset="0"/>
                            </a:rPr>
                          </m:ctrlPr>
                        </m:dPr>
                        <m:e>
                          <m:f>
                            <m:fPr>
                              <m:ctrlPr>
                                <a:rPr lang="el-GR"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num>
                            <m:den>
                              <m:r>
                                <a:rPr lang="en-US" i="1">
                                  <a:latin typeface="Cambria Math" panose="02040503050406030204" pitchFamily="18" charset="0"/>
                                </a:rPr>
                                <m:t>1−</m:t>
                              </m:r>
                              <m:r>
                                <a:rPr lang="en-US" i="1">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𝑗</m:t>
                                  </m:r>
                                  <m:r>
                                    <a:rPr lang="el-GR" i="1">
                                      <a:latin typeface="Cambria Math" panose="02040503050406030204" pitchFamily="18" charset="0"/>
                                    </a:rPr>
                                    <m:t>𝜔</m:t>
                                  </m:r>
                                </m:sup>
                              </m:sSup>
                            </m:den>
                          </m:f>
                        </m:e>
                      </m:d>
                      <m:r>
                        <a:rPr lang="el-GR" b="0" i="1" smtClean="0">
                          <a:latin typeface="Cambria Math" panose="02040503050406030204" pitchFamily="18" charset="0"/>
                        </a:rPr>
                        <m:t>=</m:t>
                      </m:r>
                      <m:r>
                        <a:rPr lang="en-US" b="0" i="1" smtClean="0">
                          <a:latin typeface="Cambria Math" panose="02040503050406030204" pitchFamily="18" charset="0"/>
                        </a:rPr>
                        <m:t>1</m:t>
                      </m:r>
                    </m:oMath>
                  </m:oMathPara>
                </a14:m>
                <a:endParaRPr lang="el-GR" sz="900" dirty="0" smtClean="0"/>
              </a:p>
              <a:p>
                <a:pPr>
                  <a:buClrTx/>
                  <a:buSzPct val="120000"/>
                  <a:buFont typeface="Arial" panose="020B0604020202020204" pitchFamily="34" charset="0"/>
                  <a:buChar char="•"/>
                </a:pPr>
                <a:r>
                  <a:rPr lang="el-GR" dirty="0"/>
                  <a:t> </a:t>
                </a:r>
                <a:r>
                  <a:rPr lang="el-GR" dirty="0" smtClean="0"/>
                  <a:t>(Μηδενικό, πόλος) = </a:t>
                </a:r>
                <a14:m>
                  <m:oMath xmlns:m="http://schemas.openxmlformats.org/officeDocument/2006/math">
                    <m:d>
                      <m:dPr>
                        <m:ctrlPr>
                          <a:rPr lang="el-GR" b="0" i="1" smtClean="0">
                            <a:latin typeface="Cambria Math" panose="02040503050406030204" pitchFamily="18" charset="0"/>
                          </a:rPr>
                        </m:ctrlPr>
                      </m:dPr>
                      <m:e>
                        <m:f>
                          <m:fPr>
                            <m:ctrlPr>
                              <a:rPr lang="el-GR" b="0" i="1" smtClean="0">
                                <a:latin typeface="Cambria Math" panose="02040503050406030204" pitchFamily="18" charset="0"/>
                              </a:rPr>
                            </m:ctrlPr>
                          </m:fPr>
                          <m:num>
                            <m:r>
                              <a:rPr lang="el-GR" b="0" i="1" smtClean="0">
                                <a:latin typeface="Cambria Math" panose="02040503050406030204" pitchFamily="18" charset="0"/>
                              </a:rPr>
                              <m:t>1</m:t>
                            </m:r>
                          </m:num>
                          <m:den>
                            <m:sSup>
                              <m:sSupPr>
                                <m:ctrlPr>
                                  <a:rPr lang="el-GR"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en>
                        </m:f>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smtClean="0"/>
              </a:p>
              <a:p>
                <a:pPr>
                  <a:buClrTx/>
                  <a:buSzPct val="120000"/>
                  <a:buFont typeface="Arial" panose="020B0604020202020204" pitchFamily="34" charset="0"/>
                  <a:buChar char="•"/>
                </a:pPr>
                <a:r>
                  <a:rPr lang="en-US" dirty="0"/>
                  <a:t> </a:t>
                </a:r>
                <a:r>
                  <a:rPr lang="el-GR" dirty="0" smtClean="0"/>
                  <a:t>Άπειρα τέτοια ζεύγη πόλων-μηδενικών δεν </a:t>
                </a:r>
                <a:r>
                  <a:rPr lang="en-US" dirty="0" smtClean="0"/>
                  <a:t/>
                </a:r>
                <a:br>
                  <a:rPr lang="en-US" dirty="0" smtClean="0"/>
                </a:br>
                <a:r>
                  <a:rPr lang="en-US" dirty="0" smtClean="0"/>
                  <a:t> </a:t>
                </a:r>
                <a:r>
                  <a:rPr lang="el-GR" dirty="0" smtClean="0"/>
                  <a:t>αλλοιώνουν την απόκριση πλάτους!</a:t>
                </a:r>
              </a:p>
              <a:p>
                <a:pPr>
                  <a:buClrTx/>
                  <a:buSzPct val="120000"/>
                  <a:buFont typeface="Arial" panose="020B0604020202020204" pitchFamily="34" charset="0"/>
                  <a:buChar char="•"/>
                </a:pPr>
                <a:r>
                  <a:rPr lang="el-GR" dirty="0" smtClean="0"/>
                  <a:t> Αλλοιώνουν ασφαλώς την απόκριση φάσης</a:t>
                </a:r>
              </a:p>
              <a:p>
                <a:pPr>
                  <a:buClrTx/>
                  <a:buSzPct val="120000"/>
                  <a:buFont typeface="Arial" panose="020B0604020202020204" pitchFamily="34" charset="0"/>
                  <a:buChar char="•"/>
                </a:pPr>
                <a:r>
                  <a:rPr lang="el-GR" dirty="0"/>
                  <a:t> </a:t>
                </a:r>
                <a:r>
                  <a:rPr lang="el-GR" dirty="0" smtClean="0"/>
                  <a:t>Τέτοια συστήματα ονομάζονται </a:t>
                </a:r>
                <a:r>
                  <a:rPr lang="en-US" b="1" dirty="0" smtClean="0"/>
                  <a:t>all-pass </a:t>
                </a:r>
                <a:br>
                  <a:rPr lang="en-US" b="1" dirty="0" smtClean="0"/>
                </a:br>
                <a:r>
                  <a:rPr lang="en-US" b="1" dirty="0" smtClean="0"/>
                  <a:t> </a:t>
                </a:r>
                <a:r>
                  <a:rPr lang="el-GR" b="1" dirty="0" smtClean="0"/>
                  <a:t>συστήματα</a:t>
                </a:r>
                <a:endParaRPr lang="en-US" b="1" dirty="0"/>
              </a:p>
              <a:p>
                <a:pPr lvl="1">
                  <a:buClrTx/>
                  <a:buSzPct val="120000"/>
                  <a:buFont typeface="Arial" panose="020B0604020202020204" pitchFamily="34" charset="0"/>
                  <a:buChar char="•"/>
                </a:pPr>
                <a:r>
                  <a:rPr lang="el-GR" dirty="0" smtClean="0"/>
                  <a:t>Θα τα μελετήσουμε στη συνέχεια</a:t>
                </a:r>
                <a:endParaRPr lang="en-US" dirty="0" smtClean="0"/>
              </a:p>
              <a:p>
                <a:pPr marL="201168" lvl="1" indent="0">
                  <a:buClrTx/>
                  <a:buSzPct val="120000"/>
                  <a:buNone/>
                </a:pPr>
                <a:endParaRPr lang="en-US" sz="700" dirty="0"/>
              </a:p>
              <a:p>
                <a:pPr>
                  <a:buClrTx/>
                  <a:buSzPct val="120000"/>
                  <a:buFont typeface="Arial" panose="020B0604020202020204" pitchFamily="34" charset="0"/>
                  <a:buChar char="•"/>
                </a:pPr>
                <a:r>
                  <a:rPr lang="en-US" dirty="0" smtClean="0"/>
                  <a:t> </a:t>
                </a:r>
                <a:r>
                  <a:rPr lang="el-GR" dirty="0" smtClean="0"/>
                  <a:t>Πολλές φορές μας δίνεται το τετράγωνο της απόκρισης </a:t>
                </a:r>
                <a:r>
                  <a:rPr lang="en-US" dirty="0" smtClean="0"/>
                  <a:t/>
                </a:r>
                <a:br>
                  <a:rPr lang="en-US" dirty="0" smtClean="0"/>
                </a:br>
                <a:r>
                  <a:rPr lang="en-US" dirty="0" smtClean="0"/>
                  <a:t> </a:t>
                </a:r>
                <a:r>
                  <a:rPr lang="el-GR" dirty="0" smtClean="0"/>
                  <a:t>σε συχνότητα </a:t>
                </a:r>
                <a14:m>
                  <m:oMath xmlns:m="http://schemas.openxmlformats.org/officeDocument/2006/math">
                    <m:sSup>
                      <m:sSupPr>
                        <m:ctrlPr>
                          <a:rPr lang="el-GR" b="0" i="1" smtClean="0">
                            <a:latin typeface="Cambria Math" panose="02040503050406030204" pitchFamily="18" charset="0"/>
                          </a:rPr>
                        </m:ctrlPr>
                      </m:sSupPr>
                      <m:e>
                        <m:d>
                          <m:dPr>
                            <m:begChr m:val="|"/>
                            <m:endChr m:val="|"/>
                            <m:ctrlPr>
                              <a:rPr lang="el-GR" b="0" i="1" smtClean="0">
                                <a:latin typeface="Cambria Math" panose="02040503050406030204" pitchFamily="18" charset="0"/>
                              </a:rPr>
                            </m:ctrlPr>
                          </m:dPr>
                          <m:e>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e>
                        </m:d>
                      </m:e>
                      <m:sup>
                        <m:r>
                          <a:rPr lang="el-GR" b="0" i="1" smtClean="0">
                            <a:latin typeface="Cambria Math" panose="02040503050406030204" pitchFamily="18" charset="0"/>
                          </a:rPr>
                          <m:t>2</m:t>
                        </m:r>
                      </m:sup>
                    </m:sSup>
                  </m:oMath>
                </a14:m>
                <a:endParaRPr lang="el-GR" dirty="0" smtClean="0"/>
              </a:p>
              <a:p>
                <a:pPr>
                  <a:buClrTx/>
                  <a:buSzPct val="120000"/>
                  <a:buFont typeface="Arial" panose="020B0604020202020204" pitchFamily="34" charset="0"/>
                  <a:buChar char="•"/>
                </a:pPr>
                <a:r>
                  <a:rPr lang="el-GR" dirty="0" smtClean="0"/>
                  <a:t> Μπορούμε να εξάγουμε πληροφορίες από αυτό?</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3"/>
              </a:xfrm>
              <a:blipFill rotWithShape="0">
                <a:blip r:embed="rId3"/>
                <a:stretch>
                  <a:fillRect l="-1905" t="-2153"/>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8" name="Picture 7"/>
          <p:cNvPicPr>
            <a:picLocks noChangeAspect="1"/>
          </p:cNvPicPr>
          <p:nvPr/>
        </p:nvPicPr>
        <p:blipFill>
          <a:blip r:embed="rId4"/>
          <a:stretch>
            <a:fillRect/>
          </a:stretch>
        </p:blipFill>
        <p:spPr>
          <a:xfrm>
            <a:off x="5519651" y="2724357"/>
            <a:ext cx="3613955" cy="3784510"/>
          </a:xfrm>
          <a:prstGeom prst="rect">
            <a:avLst/>
          </a:prstGeom>
        </p:spPr>
      </p:pic>
    </p:spTree>
    <p:extLst>
      <p:ext uri="{BB962C8B-B14F-4D97-AF65-F5344CB8AC3E}">
        <p14:creationId xmlns:p14="http://schemas.microsoft.com/office/powerpoint/2010/main" val="16494494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55372"/>
                <a:ext cx="8959042" cy="6214801"/>
              </a:xfrm>
            </p:spPr>
            <p:txBody>
              <a:bodyPr>
                <a:normAutofit fontScale="85000" lnSpcReduction="20000"/>
              </a:bodyPr>
              <a:lstStyle/>
              <a:p>
                <a:pPr>
                  <a:buClrTx/>
                  <a:buSzPct val="120000"/>
                  <a:buFont typeface="Arial" panose="020B0604020202020204" pitchFamily="34" charset="0"/>
                  <a:buChar char="•"/>
                </a:pPr>
                <a:r>
                  <a:rPr lang="el-GR" b="1" dirty="0" smtClean="0"/>
                  <a:t> </a:t>
                </a:r>
                <a:r>
                  <a:rPr lang="el-GR" sz="2400" b="1" dirty="0" smtClean="0"/>
                  <a:t>Σχέση Απόκρισης Πλάτους και Απόκρισης Φάσης</a:t>
                </a:r>
              </a:p>
              <a:p>
                <a:pPr>
                  <a:buClrTx/>
                  <a:buSzPct val="120000"/>
                  <a:buFont typeface="Arial" panose="020B0604020202020204" pitchFamily="34" charset="0"/>
                  <a:buChar char="•"/>
                </a:pPr>
                <a:r>
                  <a:rPr lang="el-GR" sz="2400" b="1" dirty="0"/>
                  <a:t> </a:t>
                </a:r>
                <a:r>
                  <a:rPr lang="el-GR" sz="2400" dirty="0" smtClean="0"/>
                  <a:t>Έχουμε </a:t>
                </a:r>
                <a14:m>
                  <m:oMath xmlns:m="http://schemas.openxmlformats.org/officeDocument/2006/math">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l-GR" sz="2400" b="0" i="1" smtClean="0">
                                        <a:latin typeface="Cambria Math" panose="02040503050406030204" pitchFamily="18" charset="0"/>
                                      </a:rPr>
                                      <m:t>𝜔</m:t>
                                    </m:r>
                                  </m:sup>
                                </m:sSup>
                              </m:e>
                            </m:d>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sSup>
                          <m:sSupPr>
                            <m:ctrlPr>
                              <a:rPr lang="el-GR"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e>
                            </m:d>
                          </m:e>
                          <m:sup>
                            <m:r>
                              <a:rPr lang="el-GR" sz="2400" b="0" i="1" smtClean="0">
                                <a:latin typeface="Cambria Math" panose="02040503050406030204" pitchFamily="18" charset="0"/>
                              </a:rPr>
                              <m:t>2</m:t>
                            </m:r>
                          </m:sup>
                        </m:sSup>
                      </m:e>
                      <m:sub>
                        <m:r>
                          <a:rPr lang="en-US" sz="2400" b="0" i="1" smtClean="0">
                            <a:latin typeface="Cambria Math" panose="02040503050406030204" pitchFamily="18" charset="0"/>
                          </a:rPr>
                          <m:t>𝑧</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l-GR" sz="2400" b="0" i="1" smtClean="0">
                                <a:latin typeface="Cambria Math" panose="02040503050406030204" pitchFamily="18" charset="0"/>
                              </a:rPr>
                              <m:t>𝜔</m:t>
                            </m:r>
                          </m:sup>
                        </m:sSup>
                      </m:sub>
                    </m:sSub>
                    <m:r>
                      <a:rPr lang="el-GR"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sSup>
                              <m:sSupPr>
                                <m:ctrlPr>
                                  <a:rPr lang="en-US" sz="2400" i="1">
                                    <a:latin typeface="Cambria Math" panose="02040503050406030204" pitchFamily="18" charset="0"/>
                                  </a:rPr>
                                </m:ctrlPr>
                              </m:sSupPr>
                              <m:e>
                                <m:r>
                                  <a:rPr lang="en-US" sz="2400" i="1">
                                    <a:latin typeface="Cambria Math" panose="02040503050406030204" pitchFamily="18" charset="0"/>
                                  </a:rPr>
                                  <m:t>𝐻</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sSup>
                                      <m:sSupPr>
                                        <m:ctrlPr>
                                          <a:rPr lang="en-US" sz="2400" i="1">
                                            <a:latin typeface="Cambria Math" panose="02040503050406030204" pitchFamily="18" charset="0"/>
                                          </a:rPr>
                                        </m:ctrlPr>
                                      </m:sSupPr>
                                      <m:e>
                                        <m:r>
                                          <a:rPr lang="en-US" sz="2400" i="1">
                                            <a:latin typeface="Cambria Math" panose="02040503050406030204" pitchFamily="18" charset="0"/>
                                          </a:rPr>
                                          <m:t>𝑧</m:t>
                                        </m:r>
                                      </m:e>
                                      <m:sup>
                                        <m:r>
                                          <a:rPr lang="en-US" sz="2400" i="1">
                                            <a:latin typeface="Cambria Math" panose="02040503050406030204" pitchFamily="18" charset="0"/>
                                          </a:rPr>
                                          <m:t>∗</m:t>
                                        </m:r>
                                      </m:sup>
                                    </m:sSup>
                                  </m:den>
                                </m:f>
                              </m:e>
                            </m:d>
                          </m:e>
                        </m:d>
                      </m:e>
                      <m:sub>
                        <m:r>
                          <a:rPr lang="en-US" sz="2400" b="0" i="1" smtClean="0">
                            <a:latin typeface="Cambria Math" panose="02040503050406030204" pitchFamily="18" charset="0"/>
                          </a:rPr>
                          <m:t>𝑧</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l-GR" sz="2400" b="0" i="1" smtClean="0">
                                <a:latin typeface="Cambria Math" panose="02040503050406030204" pitchFamily="18" charset="0"/>
                              </a:rPr>
                              <m:t>𝜔</m:t>
                            </m:r>
                          </m:sup>
                        </m:sSup>
                      </m:sub>
                    </m:sSub>
                  </m:oMath>
                </a14:m>
                <a:endParaRPr lang="en-US" sz="2400" b="0" dirty="0" smtClean="0"/>
              </a:p>
              <a:p>
                <a:pPr>
                  <a:buClrTx/>
                  <a:buSzPct val="120000"/>
                  <a:buFont typeface="Arial" panose="020B0604020202020204" pitchFamily="34" charset="0"/>
                  <a:buChar char="•"/>
                </a:pPr>
                <a:r>
                  <a:rPr lang="en-US" sz="2400" i="1" dirty="0" smtClean="0">
                    <a:effectLst/>
                  </a:rPr>
                  <a:t> </a:t>
                </a:r>
                <a:r>
                  <a:rPr lang="el-GR" sz="2400" dirty="0" smtClean="0">
                    <a:effectLst/>
                  </a:rPr>
                  <a:t>Άρα αν </a:t>
                </a:r>
                <a:endParaRPr lang="el-GR" sz="240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i="1">
                          <a:latin typeface="Cambria Math" panose="02040503050406030204" pitchFamily="18" charset="0"/>
                        </a:rPr>
                        <m:t>=</m:t>
                      </m:r>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i="1" smtClean="0">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1−</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𝑏</m:t>
                                      </m:r>
                                    </m:e>
                                    <m:sub>
                                      <m:r>
                                        <a:rPr lang="en-US" sz="2400" i="1">
                                          <a:solidFill>
                                            <a:srgbClr val="FF0000"/>
                                          </a:solidFill>
                                          <a:latin typeface="Cambria Math" panose="02040503050406030204" pitchFamily="18" charset="0"/>
                                        </a:rPr>
                                        <m:t>𝑘</m:t>
                                      </m:r>
                                    </m:sub>
                                  </m:sSub>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𝑧</m:t>
                                      </m:r>
                                    </m:e>
                                    <m:sup>
                                      <m:r>
                                        <a:rPr lang="en-US" sz="2400" i="1">
                                          <a:solidFill>
                                            <a:srgbClr val="FF0000"/>
                                          </a:solidFill>
                                          <a:latin typeface="Cambria Math" panose="02040503050406030204" pitchFamily="18" charset="0"/>
                                        </a:rPr>
                                        <m:t>−1</m:t>
                                      </m:r>
                                    </m:sup>
                                  </m:sSup>
                                </m:e>
                              </m:d>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𝑀</m:t>
                              </m:r>
                            </m:sup>
                            <m:e>
                              <m:d>
                                <m:dPr>
                                  <m:ctrlPr>
                                    <a:rPr lang="en-US" sz="2400" i="1" smtClean="0">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1−</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𝑐</m:t>
                                      </m:r>
                                    </m:e>
                                    <m:sub>
                                      <m:r>
                                        <a:rPr lang="en-US" sz="2400" i="1">
                                          <a:solidFill>
                                            <a:srgbClr val="FF0000"/>
                                          </a:solidFill>
                                          <a:latin typeface="Cambria Math" panose="02040503050406030204" pitchFamily="18" charset="0"/>
                                        </a:rPr>
                                        <m:t>𝑘</m:t>
                                      </m:r>
                                    </m:sub>
                                  </m:sSub>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𝑧</m:t>
                                      </m:r>
                                    </m:e>
                                    <m:sup>
                                      <m:r>
                                        <a:rPr lang="en-US" sz="2400" i="1">
                                          <a:solidFill>
                                            <a:srgbClr val="FF0000"/>
                                          </a:solidFill>
                                          <a:latin typeface="Cambria Math" panose="02040503050406030204" pitchFamily="18" charset="0"/>
                                        </a:rPr>
                                        <m:t>−1</m:t>
                                      </m:r>
                                    </m:sup>
                                  </m:sSup>
                                </m:e>
                              </m:d>
                            </m:e>
                          </m:nary>
                        </m:den>
                      </m:f>
                      <m:r>
                        <a:rPr lang="en-US" sz="2400" i="1" smtClean="0">
                          <a:latin typeface="Cambria Math" panose="02040503050406030204" pitchFamily="18" charset="0"/>
                          <a:ea typeface="Cambria Math" panose="02040503050406030204" pitchFamily="18" charset="0"/>
                        </a:rPr>
                        <m:t>⟹</m:t>
                      </m:r>
                      <m:sSup>
                        <m:sSupPr>
                          <m:ctrlPr>
                            <a:rPr lang="el-GR" sz="2400" b="0" i="1" smtClean="0">
                              <a:latin typeface="Cambria Math" panose="02040503050406030204" pitchFamily="18" charset="0"/>
                            </a:rPr>
                          </m:ctrlPr>
                        </m:sSupPr>
                        <m:e>
                          <m:r>
                            <a:rPr lang="en-US" sz="2400" i="1">
                              <a:latin typeface="Cambria Math" panose="02040503050406030204" pitchFamily="18" charset="0"/>
                            </a:rPr>
                            <m:t>𝐻</m:t>
                          </m:r>
                        </m:e>
                        <m:sup>
                          <m:r>
                            <a:rPr lang="el-GR" sz="2400" b="0" i="1" smtClean="0">
                              <a:latin typeface="Cambria Math" panose="02040503050406030204" pitchFamily="18" charset="0"/>
                            </a:rPr>
                            <m:t>∗</m:t>
                          </m:r>
                        </m:sup>
                      </m:sSup>
                      <m:d>
                        <m:dPr>
                          <m:ctrlPr>
                            <a:rPr lang="en-US" sz="2400" i="1">
                              <a:latin typeface="Cambria Math" panose="02040503050406030204" pitchFamily="18" charset="0"/>
                            </a:rPr>
                          </m:ctrlPr>
                        </m:dPr>
                        <m:e>
                          <m:f>
                            <m:fPr>
                              <m:ctrlPr>
                                <a:rPr lang="el-GR" sz="2400" b="0" i="1" smtClean="0">
                                  <a:latin typeface="Cambria Math" panose="02040503050406030204" pitchFamily="18" charset="0"/>
                                </a:rPr>
                              </m:ctrlPr>
                            </m:fPr>
                            <m:num>
                              <m:r>
                                <a:rPr lang="el-GR" sz="2400" b="0" i="1" smtClean="0">
                                  <a:latin typeface="Cambria Math" panose="02040503050406030204" pitchFamily="18" charset="0"/>
                                </a:rPr>
                                <m:t>1</m:t>
                              </m:r>
                            </m:num>
                            <m:den>
                              <m:sSup>
                                <m:sSupPr>
                                  <m:ctrlPr>
                                    <a:rPr lang="el-GR" sz="2400" b="0" i="1" smtClean="0">
                                      <a:latin typeface="Cambria Math" panose="02040503050406030204" pitchFamily="18" charset="0"/>
                                    </a:rPr>
                                  </m:ctrlPr>
                                </m:sSupPr>
                                <m:e>
                                  <m:r>
                                    <a:rPr lang="en-US" sz="2400" i="1">
                                      <a:latin typeface="Cambria Math" panose="02040503050406030204" pitchFamily="18" charset="0"/>
                                    </a:rPr>
                                    <m:t>𝑧</m:t>
                                  </m:r>
                                </m:e>
                                <m:sup>
                                  <m:r>
                                    <a:rPr lang="el-GR" sz="2400" b="0" i="1" smtClean="0">
                                      <a:latin typeface="Cambria Math" panose="02040503050406030204" pitchFamily="18" charset="0"/>
                                    </a:rPr>
                                    <m:t>∗</m:t>
                                  </m:r>
                                </m:sup>
                              </m:sSup>
                            </m:den>
                          </m:f>
                        </m:e>
                      </m:d>
                      <m:r>
                        <a:rPr lang="en-US" sz="2400" i="1">
                          <a:latin typeface="Cambria Math" panose="02040503050406030204" pitchFamily="18" charset="0"/>
                        </a:rPr>
                        <m:t>=</m:t>
                      </m:r>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i="1" smtClean="0">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1−</m:t>
                                  </m:r>
                                  <m:sSubSup>
                                    <m:sSubSupPr>
                                      <m:ctrlPr>
                                        <a:rPr lang="el-GR" sz="2400" b="0" i="1" smtClean="0">
                                          <a:solidFill>
                                            <a:srgbClr val="00B050"/>
                                          </a:solidFill>
                                          <a:latin typeface="Cambria Math" panose="02040503050406030204" pitchFamily="18" charset="0"/>
                                        </a:rPr>
                                      </m:ctrlPr>
                                    </m:sSubSup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𝑘</m:t>
                                      </m:r>
                                    </m:sub>
                                    <m:sup>
                                      <m:r>
                                        <a:rPr lang="el-GR" sz="2400" b="0" i="1" smtClean="0">
                                          <a:solidFill>
                                            <a:srgbClr val="00B050"/>
                                          </a:solidFill>
                                          <a:latin typeface="Cambria Math" panose="02040503050406030204" pitchFamily="18" charset="0"/>
                                        </a:rPr>
                                        <m:t>∗</m:t>
                                      </m:r>
                                    </m:sup>
                                  </m:sSubSup>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𝑧</m:t>
                                      </m:r>
                                    </m:e>
                                    <m:sup>
                                      <m:r>
                                        <a:rPr lang="el-GR" sz="2400" b="0" i="1" smtClean="0">
                                          <a:solidFill>
                                            <a:srgbClr val="00B050"/>
                                          </a:solidFill>
                                          <a:latin typeface="Cambria Math" panose="02040503050406030204" pitchFamily="18" charset="0"/>
                                        </a:rPr>
                                        <m:t> </m:t>
                                      </m:r>
                                    </m:sup>
                                  </m:sSup>
                                </m:e>
                              </m:d>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𝑀</m:t>
                              </m:r>
                            </m:sup>
                            <m:e>
                              <m:d>
                                <m:dPr>
                                  <m:ctrlPr>
                                    <a:rPr lang="en-US" sz="2400" i="1" smtClean="0">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1−</m:t>
                                  </m:r>
                                  <m:sSubSup>
                                    <m:sSubSupPr>
                                      <m:ctrlPr>
                                        <a:rPr lang="el-GR" sz="2400" b="0" i="1" smtClean="0">
                                          <a:solidFill>
                                            <a:srgbClr val="00B050"/>
                                          </a:solidFill>
                                          <a:latin typeface="Cambria Math" panose="02040503050406030204" pitchFamily="18" charset="0"/>
                                        </a:rPr>
                                      </m:ctrlPr>
                                    </m:sSubSupPr>
                                    <m:e>
                                      <m:r>
                                        <a:rPr lang="en-US" sz="2400" i="1">
                                          <a:solidFill>
                                            <a:srgbClr val="00B050"/>
                                          </a:solidFill>
                                          <a:latin typeface="Cambria Math" panose="02040503050406030204" pitchFamily="18" charset="0"/>
                                        </a:rPr>
                                        <m:t>𝑐</m:t>
                                      </m:r>
                                    </m:e>
                                    <m:sub>
                                      <m:r>
                                        <a:rPr lang="en-US" sz="2400" i="1">
                                          <a:solidFill>
                                            <a:srgbClr val="00B050"/>
                                          </a:solidFill>
                                          <a:latin typeface="Cambria Math" panose="02040503050406030204" pitchFamily="18" charset="0"/>
                                        </a:rPr>
                                        <m:t>𝑘</m:t>
                                      </m:r>
                                    </m:sub>
                                    <m:sup>
                                      <m:r>
                                        <a:rPr lang="el-GR" sz="2400" b="0" i="1" smtClean="0">
                                          <a:solidFill>
                                            <a:srgbClr val="00B050"/>
                                          </a:solidFill>
                                          <a:latin typeface="Cambria Math" panose="02040503050406030204" pitchFamily="18" charset="0"/>
                                        </a:rPr>
                                        <m:t>∗</m:t>
                                      </m:r>
                                    </m:sup>
                                  </m:sSubSup>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𝑧</m:t>
                                      </m:r>
                                    </m:e>
                                    <m:sup>
                                      <m:r>
                                        <a:rPr lang="el-GR" sz="2400" b="0" i="1" smtClean="0">
                                          <a:solidFill>
                                            <a:srgbClr val="00B050"/>
                                          </a:solidFill>
                                          <a:latin typeface="Cambria Math" panose="02040503050406030204" pitchFamily="18" charset="0"/>
                                        </a:rPr>
                                        <m:t> </m:t>
                                      </m:r>
                                    </m:sup>
                                  </m:sSup>
                                </m:e>
                              </m:d>
                            </m:e>
                          </m:nary>
                        </m:den>
                      </m:f>
                    </m:oMath>
                  </m:oMathPara>
                </a14:m>
                <a:endParaRPr lang="el-GR" sz="2400" i="1" dirty="0" smtClean="0">
                  <a:effectLst/>
                </a:endParaRPr>
              </a:p>
              <a:p>
                <a:pPr marL="0" indent="0">
                  <a:buClrTx/>
                  <a:buSzPct val="120000"/>
                  <a:buNone/>
                </a:pPr>
                <a:r>
                  <a:rPr lang="en-US" sz="2400" dirty="0"/>
                  <a:t> </a:t>
                </a:r>
                <a:r>
                  <a:rPr lang="en-US" sz="2400" dirty="0" smtClean="0"/>
                  <a:t>  </a:t>
                </a:r>
                <a:r>
                  <a:rPr lang="el-GR" sz="2400" dirty="0" smtClean="0"/>
                  <a:t>τότε </a:t>
                </a:r>
                <a:endParaRPr lang="en-US" sz="2400"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rPr>
                        <m:t>            </m:t>
                      </m:r>
                      <m:sSup>
                        <m:sSupPr>
                          <m:ctrlPr>
                            <a:rPr lang="el-GR" sz="2400" b="0" i="1" smtClean="0">
                              <a:latin typeface="Cambria Math" panose="02040503050406030204" pitchFamily="18" charset="0"/>
                            </a:rPr>
                          </m:ctrlPr>
                        </m:sSupPr>
                        <m:e>
                          <m:d>
                            <m:dPr>
                              <m:begChr m:val="|"/>
                              <m:endChr m:val="|"/>
                              <m:ctrlPr>
                                <a:rPr lang="el-GR" sz="2400" b="0" i="1" smtClean="0">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e>
                          </m:d>
                        </m:e>
                        <m:sup>
                          <m:r>
                            <a:rPr lang="el-GR" sz="2400" b="0" i="1" smtClean="0">
                              <a:latin typeface="Cambria Math" panose="02040503050406030204" pitchFamily="18" charset="0"/>
                            </a:rPr>
                            <m:t>2</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d>
                            <m:dPr>
                              <m:ctrlPr>
                                <a:rPr lang="el-GR"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den>
                              </m:f>
                            </m:e>
                          </m:d>
                        </m:e>
                        <m:sup>
                          <m:r>
                            <a:rPr lang="en-US" sz="2400" b="0" i="1" smtClean="0">
                              <a:latin typeface="Cambria Math" panose="02040503050406030204" pitchFamily="18" charset="0"/>
                            </a:rPr>
                            <m:t>2</m:t>
                          </m:r>
                        </m:sup>
                      </m:sSup>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i="1" smtClean="0">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1−</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𝑏</m:t>
                                      </m:r>
                                    </m:e>
                                    <m:sub>
                                      <m:r>
                                        <a:rPr lang="en-US" sz="2400" i="1">
                                          <a:solidFill>
                                            <a:srgbClr val="FF0000"/>
                                          </a:solidFill>
                                          <a:latin typeface="Cambria Math" panose="02040503050406030204" pitchFamily="18" charset="0"/>
                                        </a:rPr>
                                        <m:t>𝑘</m:t>
                                      </m:r>
                                    </m:sub>
                                  </m:sSub>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𝑧</m:t>
                                      </m:r>
                                    </m:e>
                                    <m:sup>
                                      <m:r>
                                        <a:rPr lang="en-US" sz="2400" i="1">
                                          <a:solidFill>
                                            <a:srgbClr val="FF0000"/>
                                          </a:solidFill>
                                          <a:latin typeface="Cambria Math" panose="02040503050406030204" pitchFamily="18" charset="0"/>
                                        </a:rPr>
                                        <m:t>−1</m:t>
                                      </m:r>
                                    </m:sup>
                                  </m:sSup>
                                </m:e>
                              </m:d>
                              <m:d>
                                <m:dPr>
                                  <m:ctrlPr>
                                    <a:rPr lang="en-US" sz="2400" i="1" smtClean="0">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1−</m:t>
                                  </m:r>
                                  <m:sSubSup>
                                    <m:sSubSupPr>
                                      <m:ctrlPr>
                                        <a:rPr lang="en-US" sz="2400" b="0" i="1" smtClean="0">
                                          <a:solidFill>
                                            <a:srgbClr val="00B050"/>
                                          </a:solidFill>
                                          <a:latin typeface="Cambria Math" panose="02040503050406030204" pitchFamily="18" charset="0"/>
                                        </a:rPr>
                                      </m:ctrlPr>
                                    </m:sSubSupPr>
                                    <m:e>
                                      <m:r>
                                        <a:rPr lang="en-US" sz="2400" i="1">
                                          <a:solidFill>
                                            <a:srgbClr val="00B050"/>
                                          </a:solidFill>
                                          <a:latin typeface="Cambria Math" panose="02040503050406030204" pitchFamily="18" charset="0"/>
                                        </a:rPr>
                                        <m:t>𝑏</m:t>
                                      </m:r>
                                    </m:e>
                                    <m:sub>
                                      <m:r>
                                        <a:rPr lang="en-US" sz="2400" i="1">
                                          <a:solidFill>
                                            <a:srgbClr val="00B050"/>
                                          </a:solidFill>
                                          <a:latin typeface="Cambria Math" panose="02040503050406030204" pitchFamily="18" charset="0"/>
                                        </a:rPr>
                                        <m:t>𝑘</m:t>
                                      </m:r>
                                    </m:sub>
                                    <m:sup>
                                      <m:r>
                                        <a:rPr lang="en-US" sz="2400" b="0" i="1" smtClean="0">
                                          <a:solidFill>
                                            <a:srgbClr val="00B050"/>
                                          </a:solidFill>
                                          <a:latin typeface="Cambria Math" panose="02040503050406030204" pitchFamily="18" charset="0"/>
                                        </a:rPr>
                                        <m:t>∗</m:t>
                                      </m:r>
                                    </m:sup>
                                  </m:sSubSup>
                                  <m:r>
                                    <a:rPr lang="en-US" sz="2400" b="0" i="1" smtClean="0">
                                      <a:solidFill>
                                        <a:srgbClr val="00B050"/>
                                      </a:solidFill>
                                      <a:latin typeface="Cambria Math" panose="02040503050406030204" pitchFamily="18" charset="0"/>
                                    </a:rPr>
                                    <m:t>𝑧</m:t>
                                  </m:r>
                                </m:e>
                              </m:d>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𝑀</m:t>
                              </m:r>
                            </m:sup>
                            <m:e>
                              <m:d>
                                <m:dPr>
                                  <m:ctrlPr>
                                    <a:rPr lang="en-US" sz="2400" i="1" smtClean="0">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1−</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𝑐</m:t>
                                      </m:r>
                                    </m:e>
                                    <m:sub>
                                      <m:r>
                                        <a:rPr lang="en-US" sz="2400" i="1">
                                          <a:solidFill>
                                            <a:srgbClr val="FF0000"/>
                                          </a:solidFill>
                                          <a:latin typeface="Cambria Math" panose="02040503050406030204" pitchFamily="18" charset="0"/>
                                        </a:rPr>
                                        <m:t>𝑘</m:t>
                                      </m:r>
                                    </m:sub>
                                  </m:sSub>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𝑧</m:t>
                                      </m:r>
                                    </m:e>
                                    <m:sup>
                                      <m:r>
                                        <a:rPr lang="en-US" sz="2400" i="1">
                                          <a:solidFill>
                                            <a:srgbClr val="FF0000"/>
                                          </a:solidFill>
                                          <a:latin typeface="Cambria Math" panose="02040503050406030204" pitchFamily="18" charset="0"/>
                                        </a:rPr>
                                        <m:t>−1</m:t>
                                      </m:r>
                                    </m:sup>
                                  </m:sSup>
                                </m:e>
                              </m:d>
                            </m:e>
                          </m:nary>
                          <m:d>
                            <m:dPr>
                              <m:ctrlPr>
                                <a:rPr lang="en-US" sz="2400" i="1" smtClean="0">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1−</m:t>
                              </m:r>
                              <m:sSubSup>
                                <m:sSubSupPr>
                                  <m:ctrlPr>
                                    <a:rPr lang="en-US" sz="2400" b="0" i="1" smtClean="0">
                                      <a:solidFill>
                                        <a:srgbClr val="00B050"/>
                                      </a:solidFill>
                                      <a:latin typeface="Cambria Math" panose="02040503050406030204" pitchFamily="18" charset="0"/>
                                    </a:rPr>
                                  </m:ctrlPr>
                                </m:sSubSupPr>
                                <m:e>
                                  <m:r>
                                    <a:rPr lang="en-US" sz="2400" i="1">
                                      <a:solidFill>
                                        <a:srgbClr val="00B050"/>
                                      </a:solidFill>
                                      <a:latin typeface="Cambria Math" panose="02040503050406030204" pitchFamily="18" charset="0"/>
                                    </a:rPr>
                                    <m:t>𝑐</m:t>
                                  </m:r>
                                </m:e>
                                <m:sub>
                                  <m:r>
                                    <a:rPr lang="en-US" sz="2400" i="1">
                                      <a:solidFill>
                                        <a:srgbClr val="00B050"/>
                                      </a:solidFill>
                                      <a:latin typeface="Cambria Math" panose="02040503050406030204" pitchFamily="18" charset="0"/>
                                    </a:rPr>
                                    <m:t>𝑘</m:t>
                                  </m:r>
                                </m:sub>
                                <m:sup>
                                  <m:r>
                                    <a:rPr lang="en-US" sz="2400" b="0" i="1" smtClean="0">
                                      <a:solidFill>
                                        <a:srgbClr val="00B050"/>
                                      </a:solidFill>
                                      <a:latin typeface="Cambria Math" panose="02040503050406030204" pitchFamily="18" charset="0"/>
                                    </a:rPr>
                                    <m:t>∗</m:t>
                                  </m:r>
                                </m:sup>
                              </m:sSubSup>
                              <m:r>
                                <a:rPr lang="en-US" sz="2400" b="0" i="1" smtClean="0">
                                  <a:solidFill>
                                    <a:srgbClr val="00B050"/>
                                  </a:solidFill>
                                  <a:latin typeface="Cambria Math" panose="02040503050406030204" pitchFamily="18" charset="0"/>
                                </a:rPr>
                                <m:t>𝑧</m:t>
                              </m:r>
                            </m:e>
                          </m:d>
                        </m:den>
                      </m:f>
                    </m:oMath>
                    <m:oMath xmlns:m="http://schemas.openxmlformats.org/officeDocument/2006/math">
                      <m:r>
                        <a:rPr lang="en-US" sz="2400" b="0" i="1" smtClean="0">
                          <a:latin typeface="Cambria Math" panose="02040503050406030204" pitchFamily="18" charset="0"/>
                        </a:rPr>
                        <m:t> </m:t>
                      </m:r>
                    </m:oMath>
                    <m:oMath xmlns:m="http://schemas.openxmlformats.org/officeDocument/2006/math">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p>
                                <m:sSupPr>
                                  <m:ctrlPr>
                                    <a:rPr lang="el-GR" sz="2400" i="1">
                                      <a:latin typeface="Cambria Math" panose="02040503050406030204" pitchFamily="18" charset="0"/>
                                    </a:rPr>
                                  </m:ctrlPr>
                                </m:sSupPr>
                                <m:e>
                                  <m:d>
                                    <m:dPr>
                                      <m:begChr m:val="|"/>
                                      <m:endChr m:val="|"/>
                                      <m:ctrlPr>
                                        <a:rPr lang="el-GR"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e>
                                  </m:d>
                                </m:e>
                                <m:sup>
                                  <m:r>
                                    <a:rPr lang="el-GR" sz="2400" i="1">
                                      <a:latin typeface="Cambria Math" panose="02040503050406030204" pitchFamily="18" charset="0"/>
                                    </a:rPr>
                                    <m:t>2</m:t>
                                  </m:r>
                                </m:sup>
                              </m:sSup>
                            </m:e>
                          </m:d>
                        </m:e>
                        <m:sub>
                          <m:r>
                            <a:rPr lang="en-US" sz="2400" b="0" i="1" smtClean="0">
                              <a:latin typeface="Cambria Math" panose="02040503050406030204" pitchFamily="18" charset="0"/>
                            </a:rPr>
                            <m:t>𝑧</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𝑗</m:t>
                              </m:r>
                              <m:r>
                                <a:rPr lang="el-GR" sz="2400" b="0" i="1" smtClean="0">
                                  <a:latin typeface="Cambria Math" panose="02040503050406030204" pitchFamily="18" charset="0"/>
                                </a:rPr>
                                <m:t>𝜔</m:t>
                              </m:r>
                            </m:sup>
                          </m:sSup>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l-GR"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0</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0</m:t>
                                      </m:r>
                                    </m:sub>
                                  </m:sSub>
                                </m:den>
                              </m:f>
                            </m:e>
                          </m:d>
                        </m:e>
                        <m:sup>
                          <m:r>
                            <a:rPr lang="en-US" sz="2400" i="1">
                              <a:latin typeface="Cambria Math" panose="02040503050406030204" pitchFamily="18" charset="0"/>
                            </a:rPr>
                            <m:t>2</m:t>
                          </m:r>
                        </m:sup>
                      </m:sSup>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𝑁</m:t>
                              </m:r>
                            </m:sup>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e>
                              </m:d>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d>
                                    <m:dPr>
                                      <m:ctrlPr>
                                        <a:rPr lang="en-US" sz="2400" b="0" i="1" smtClean="0">
                                          <a:latin typeface="Cambria Math" panose="02040503050406030204" pitchFamily="18" charset="0"/>
                                        </a:rPr>
                                      </m:ctrlPr>
                                    </m:dPr>
                                    <m:e>
                                      <m:r>
                                        <a:rPr lang="el-GR" sz="2400" b="0" i="1" smtClean="0">
                                          <a:latin typeface="Cambria Math" panose="02040503050406030204" pitchFamily="18" charset="0"/>
                                        </a:rPr>
                                        <m:t>𝜔</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e>
                                  </m:d>
                                </m:e>
                              </m:func>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𝑀</m:t>
                              </m:r>
                            </m:sup>
                            <m:e>
                              <m:r>
                                <a:rPr lang="en-US" sz="2400" i="1">
                                  <a:latin typeface="Cambria Math" panose="02040503050406030204" pitchFamily="18" charset="0"/>
                                </a:rPr>
                                <m:t>1</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𝑘</m:t>
                                          </m:r>
                                        </m:sub>
                                      </m:sSub>
                                    </m:e>
                                  </m:d>
                                </m:e>
                                <m:sup>
                                  <m:r>
                                    <a:rPr lang="en-US" sz="2400" i="1">
                                      <a:latin typeface="Cambria Math" panose="02040503050406030204" pitchFamily="18" charset="0"/>
                                    </a:rPr>
                                    <m:t>2</m:t>
                                  </m:r>
                                </m:sup>
                              </m:sSup>
                              <m:r>
                                <a:rPr lang="en-US" sz="2400" i="1">
                                  <a:latin typeface="Cambria Math" panose="02040503050406030204" pitchFamily="18" charset="0"/>
                                </a:rPr>
                                <m:t>−2</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𝑘</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d>
                                    <m:dPr>
                                      <m:ctrlPr>
                                        <a:rPr lang="en-US" sz="2400" i="1">
                                          <a:latin typeface="Cambria Math" panose="02040503050406030204" pitchFamily="18" charset="0"/>
                                        </a:rPr>
                                      </m:ctrlPr>
                                    </m:dPr>
                                    <m:e>
                                      <m:r>
                                        <a:rPr lang="el-GR" sz="2400" i="1">
                                          <a:latin typeface="Cambria Math" panose="02040503050406030204" pitchFamily="18" charset="0"/>
                                        </a:rPr>
                                        <m:t>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𝑐</m:t>
                                          </m:r>
                                        </m:e>
                                        <m:sub>
                                          <m:r>
                                            <a:rPr lang="en-US" sz="2400" i="1">
                                              <a:latin typeface="Cambria Math" panose="02040503050406030204" pitchFamily="18" charset="0"/>
                                            </a:rPr>
                                            <m:t>𝑘</m:t>
                                          </m:r>
                                        </m:sub>
                                      </m:sSub>
                                    </m:e>
                                  </m:d>
                                </m:e>
                              </m:func>
                            </m:e>
                          </m:nary>
                        </m:den>
                      </m:f>
                    </m:oMath>
                  </m:oMathPara>
                </a14:m>
                <a:endParaRPr lang="en-US" sz="2400" dirty="0" smtClean="0">
                  <a:effectLst/>
                </a:endParaRPr>
              </a:p>
              <a:p>
                <a:pPr>
                  <a:buClrTx/>
                  <a:buSzPct val="120000"/>
                  <a:buFont typeface="Arial" panose="020B0604020202020204" pitchFamily="34" charset="0"/>
                  <a:buChar char="•"/>
                </a:pPr>
                <a:r>
                  <a:rPr lang="en-US" sz="2400" dirty="0"/>
                  <a:t> </a:t>
                </a:r>
                <a:r>
                  <a:rPr lang="el-GR" sz="2400" dirty="0" smtClean="0"/>
                  <a:t>Για κάθε πόλο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𝑘</m:t>
                        </m:r>
                      </m:sub>
                    </m:sSub>
                  </m:oMath>
                </a14:m>
                <a:r>
                  <a:rPr lang="en-US" sz="2400" dirty="0" smtClean="0">
                    <a:effectLst/>
                  </a:rPr>
                  <a:t> </a:t>
                </a:r>
                <a:r>
                  <a:rPr lang="el-GR" sz="2400" dirty="0" smtClean="0">
                    <a:effectLst/>
                  </a:rPr>
                  <a:t>του συστήματος </a:t>
                </a:r>
                <a14:m>
                  <m:oMath xmlns:m="http://schemas.openxmlformats.org/officeDocument/2006/math">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oMath>
                </a14:m>
                <a:r>
                  <a:rPr lang="el-GR" sz="2400" dirty="0" smtClean="0">
                    <a:effectLst/>
                  </a:rPr>
                  <a:t>, υπάρχει ένας ακόμη πόλος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f>
                      <m:fPr>
                        <m:ctrlPr>
                          <a:rPr lang="el-GR" sz="2400" b="0" i="1" smtClean="0">
                            <a:latin typeface="Cambria Math" panose="02040503050406030204" pitchFamily="18" charset="0"/>
                          </a:rPr>
                        </m:ctrlPr>
                      </m:fPr>
                      <m:num>
                        <m:r>
                          <a:rPr lang="el-GR" sz="2400" b="0" i="1" smtClean="0">
                            <a:latin typeface="Cambria Math" panose="02040503050406030204" pitchFamily="18" charset="0"/>
                          </a:rPr>
                          <m:t>1</m:t>
                        </m:r>
                      </m:num>
                      <m:den>
                        <m:sSubSup>
                          <m:sSubSupPr>
                            <m:ctrlPr>
                              <a:rPr lang="el-GR" sz="2400" b="0" i="1" smtClean="0">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𝑘</m:t>
                            </m:r>
                          </m:sub>
                          <m:sup>
                            <m:r>
                              <a:rPr lang="el-GR" sz="2400" b="0" i="1" smtClean="0">
                                <a:latin typeface="Cambria Math" panose="02040503050406030204" pitchFamily="18" charset="0"/>
                              </a:rPr>
                              <m:t>∗</m:t>
                            </m:r>
                          </m:sup>
                        </m:sSubSup>
                      </m:den>
                    </m:f>
                  </m:oMath>
                </a14:m>
                <a:r>
                  <a:rPr lang="el-GR" sz="2400" dirty="0" smtClean="0">
                    <a:effectLst/>
                  </a:rPr>
                  <a:t> στο </a:t>
                </a:r>
                <a14:m>
                  <m:oMath xmlns:m="http://schemas.openxmlformats.org/officeDocument/2006/math">
                    <m:sSup>
                      <m:sSupPr>
                        <m:ctrlPr>
                          <a:rPr lang="el-GR" sz="2400" i="1">
                            <a:latin typeface="Cambria Math" panose="02040503050406030204" pitchFamily="18" charset="0"/>
                          </a:rPr>
                        </m:ctrlPr>
                      </m:sSupPr>
                      <m:e>
                        <m:d>
                          <m:dPr>
                            <m:begChr m:val="|"/>
                            <m:endChr m:val="|"/>
                            <m:ctrlPr>
                              <a:rPr lang="el-GR"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e>
                        </m:d>
                      </m:e>
                      <m:sup>
                        <m:r>
                          <a:rPr lang="el-GR" sz="2400" i="1">
                            <a:latin typeface="Cambria Math" panose="02040503050406030204" pitchFamily="18" charset="0"/>
                          </a:rPr>
                          <m:t>2</m:t>
                        </m:r>
                      </m:sup>
                    </m:sSup>
                  </m:oMath>
                </a14:m>
                <a:r>
                  <a:rPr lang="el-GR" sz="2400" dirty="0" smtClean="0">
                    <a:effectLst/>
                  </a:rPr>
                  <a:t> και για κάθε μηδενικό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𝑘</m:t>
                        </m:r>
                      </m:sub>
                    </m:sSub>
                  </m:oMath>
                </a14:m>
                <a:r>
                  <a:rPr lang="en-US" sz="2400" dirty="0" smtClean="0">
                    <a:effectLst/>
                  </a:rPr>
                  <a:t> </a:t>
                </a:r>
                <a:r>
                  <a:rPr lang="el-GR" sz="2400" dirty="0" smtClean="0">
                    <a:effectLst/>
                  </a:rPr>
                  <a:t>του συστήματος </a:t>
                </a:r>
                <a14:m>
                  <m:oMath xmlns:m="http://schemas.openxmlformats.org/officeDocument/2006/math">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oMath>
                </a14:m>
                <a:r>
                  <a:rPr lang="el-GR" sz="2400" dirty="0" smtClean="0">
                    <a:effectLst/>
                  </a:rPr>
                  <a:t> υπάρχει ένα ακόμη μηδενικό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f>
                      <m:fPr>
                        <m:ctrlPr>
                          <a:rPr lang="el-GR" sz="2400" i="1">
                            <a:latin typeface="Cambria Math" panose="02040503050406030204" pitchFamily="18" charset="0"/>
                          </a:rPr>
                        </m:ctrlPr>
                      </m:fPr>
                      <m:num>
                        <m:r>
                          <a:rPr lang="el-GR" sz="2400" i="1">
                            <a:latin typeface="Cambria Math" panose="02040503050406030204" pitchFamily="18" charset="0"/>
                          </a:rPr>
                          <m:t>1</m:t>
                        </m:r>
                      </m:num>
                      <m:den>
                        <m:sSubSup>
                          <m:sSubSupPr>
                            <m:ctrlPr>
                              <a:rPr lang="el-GR" sz="2400" i="1">
                                <a:latin typeface="Cambria Math" panose="02040503050406030204" pitchFamily="18" charset="0"/>
                              </a:rPr>
                            </m:ctrlPr>
                          </m:sSubSupPr>
                          <m:e>
                            <m:r>
                              <a:rPr lang="en-US" sz="2400" b="0" i="1" smtClean="0">
                                <a:latin typeface="Cambria Math" panose="02040503050406030204" pitchFamily="18" charset="0"/>
                              </a:rPr>
                              <m:t>𝑏</m:t>
                            </m:r>
                          </m:e>
                          <m:sub>
                            <m:r>
                              <a:rPr lang="en-US" sz="2400" i="1">
                                <a:latin typeface="Cambria Math" panose="02040503050406030204" pitchFamily="18" charset="0"/>
                              </a:rPr>
                              <m:t>𝑘</m:t>
                            </m:r>
                          </m:sub>
                          <m:sup>
                            <m:r>
                              <a:rPr lang="el-GR" sz="2400" i="1">
                                <a:latin typeface="Cambria Math" panose="02040503050406030204" pitchFamily="18" charset="0"/>
                              </a:rPr>
                              <m:t>∗</m:t>
                            </m:r>
                          </m:sup>
                        </m:sSubSup>
                      </m:den>
                    </m:f>
                  </m:oMath>
                </a14:m>
                <a:r>
                  <a:rPr lang="en-US" sz="2400" dirty="0" smtClean="0">
                    <a:effectLst/>
                  </a:rPr>
                  <a:t> </a:t>
                </a:r>
                <a:r>
                  <a:rPr lang="el-GR" sz="2400" dirty="0" smtClean="0">
                    <a:effectLst/>
                  </a:rPr>
                  <a:t>στο </a:t>
                </a:r>
                <a14:m>
                  <m:oMath xmlns:m="http://schemas.openxmlformats.org/officeDocument/2006/math">
                    <m:sSup>
                      <m:sSupPr>
                        <m:ctrlPr>
                          <a:rPr lang="el-GR" sz="2400" i="1">
                            <a:latin typeface="Cambria Math" panose="02040503050406030204" pitchFamily="18" charset="0"/>
                          </a:rPr>
                        </m:ctrlPr>
                      </m:sSupPr>
                      <m:e>
                        <m:d>
                          <m:dPr>
                            <m:begChr m:val="|"/>
                            <m:endChr m:val="|"/>
                            <m:ctrlPr>
                              <a:rPr lang="el-GR"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e>
                        </m:d>
                      </m:e>
                      <m:sup>
                        <m:r>
                          <a:rPr lang="el-GR" sz="2400" i="1">
                            <a:latin typeface="Cambria Math" panose="02040503050406030204" pitchFamily="18" charset="0"/>
                          </a:rPr>
                          <m:t>2</m:t>
                        </m:r>
                      </m:sup>
                    </m:sSup>
                  </m:oMath>
                </a14:m>
                <a:endParaRPr lang="el-GR" sz="2400" dirty="0" smtClean="0">
                  <a:effectLst/>
                </a:endParaRPr>
              </a:p>
              <a:p>
                <a:pPr>
                  <a:buClrTx/>
                  <a:buSzPct val="120000"/>
                  <a:buFont typeface="Arial" panose="020B0604020202020204" pitchFamily="34" charset="0"/>
                  <a:buChar char="•"/>
                </a:pPr>
                <a:r>
                  <a:rPr lang="el-GR" sz="2400" dirty="0"/>
                  <a:t> </a:t>
                </a:r>
                <a:r>
                  <a:rPr lang="el-GR" sz="2400" dirty="0" smtClean="0"/>
                  <a:t>Το </a:t>
                </a:r>
                <a14:m>
                  <m:oMath xmlns:m="http://schemas.openxmlformats.org/officeDocument/2006/math">
                    <m:sSup>
                      <m:sSupPr>
                        <m:ctrlPr>
                          <a:rPr lang="el-GR" sz="2400" i="1">
                            <a:latin typeface="Cambria Math" panose="02040503050406030204" pitchFamily="18" charset="0"/>
                          </a:rPr>
                        </m:ctrlPr>
                      </m:sSupPr>
                      <m:e>
                        <m:d>
                          <m:dPr>
                            <m:begChr m:val="|"/>
                            <m:endChr m:val="|"/>
                            <m:ctrlPr>
                              <a:rPr lang="el-GR" sz="2400" i="1">
                                <a:latin typeface="Cambria Math" panose="02040503050406030204" pitchFamily="18" charset="0"/>
                              </a:rPr>
                            </m:ctrlPr>
                          </m:dPr>
                          <m:e>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𝑧</m:t>
                                </m:r>
                              </m:e>
                            </m:d>
                          </m:e>
                        </m:d>
                      </m:e>
                      <m:sup>
                        <m:r>
                          <a:rPr lang="el-GR" sz="2400" i="1">
                            <a:latin typeface="Cambria Math" panose="02040503050406030204" pitchFamily="18" charset="0"/>
                          </a:rPr>
                          <m:t>2</m:t>
                        </m:r>
                      </m:sup>
                    </m:sSup>
                  </m:oMath>
                </a14:m>
                <a:r>
                  <a:rPr lang="el-GR" sz="2400" dirty="0" smtClean="0">
                    <a:effectLst/>
                  </a:rPr>
                  <a:t> διαθέτει συζυγή αμοιβαία ζεύγη πόλων-μηδενικών</a:t>
                </a:r>
              </a:p>
              <a:p>
                <a:pPr>
                  <a:buClrTx/>
                  <a:buSzPct val="120000"/>
                  <a:buFont typeface="Arial" panose="020B0604020202020204" pitchFamily="34" charset="0"/>
                  <a:buChar char="•"/>
                </a:pPr>
                <a:r>
                  <a:rPr lang="el-GR" sz="2400" dirty="0" smtClean="0"/>
                  <a:t> Το ένα στοιχείο του κάθε ζεύγους σχετίζεται με το </a:t>
                </a:r>
                <a14:m>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oMath>
                </a14:m>
                <a:r>
                  <a:rPr lang="en-US" sz="2400" dirty="0" smtClean="0">
                    <a:effectLst/>
                  </a:rPr>
                  <a:t> </a:t>
                </a:r>
                <a:r>
                  <a:rPr lang="el-GR" sz="2400" dirty="0" smtClean="0">
                    <a:effectLst/>
                  </a:rPr>
                  <a:t>και το άλλο στοιχείο</a:t>
                </a:r>
                <a:r>
                  <a:rPr lang="en-US" sz="2400" dirty="0" smtClean="0">
                    <a:effectLst/>
                  </a:rPr>
                  <a:t> </a:t>
                </a:r>
                <a:r>
                  <a:rPr lang="el-GR" sz="2400" dirty="0" smtClean="0">
                    <a:effectLst/>
                  </a:rPr>
                  <a:t>με το </a:t>
                </a:r>
                <a14:m>
                  <m:oMath xmlns:m="http://schemas.openxmlformats.org/officeDocument/2006/math">
                    <m:sSup>
                      <m:sSupPr>
                        <m:ctrlPr>
                          <a:rPr lang="el-GR" sz="2400" b="0" i="1" dirty="0" smtClean="0">
                            <a:latin typeface="Cambria Math" panose="02040503050406030204" pitchFamily="18" charset="0"/>
                          </a:rPr>
                        </m:ctrlPr>
                      </m:sSupPr>
                      <m:e>
                        <m:r>
                          <a:rPr lang="en-US" sz="2400" i="1" dirty="0" smtClean="0">
                            <a:latin typeface="Cambria Math" panose="02040503050406030204" pitchFamily="18" charset="0"/>
                          </a:rPr>
                          <m:t>𝐻</m:t>
                        </m:r>
                      </m:e>
                      <m:sup>
                        <m:r>
                          <a:rPr lang="el-GR" sz="2400" b="0" i="1" dirty="0" smtClean="0">
                            <a:latin typeface="Cambria Math" panose="02040503050406030204" pitchFamily="18" charset="0"/>
                          </a:rPr>
                          <m:t>∗</m:t>
                        </m:r>
                      </m:sup>
                    </m:sSup>
                    <m:d>
                      <m:dPr>
                        <m:ctrlPr>
                          <a:rPr lang="en-US" sz="2400" b="0" i="1" dirty="0" smtClean="0">
                            <a:latin typeface="Cambria Math" panose="02040503050406030204" pitchFamily="18" charset="0"/>
                          </a:rPr>
                        </m:ctrlPr>
                      </m:dPr>
                      <m:e>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1</m:t>
                            </m:r>
                          </m:num>
                          <m:den>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𝑧</m:t>
                                </m:r>
                              </m:e>
                              <m:sup>
                                <m:r>
                                  <a:rPr lang="en-US" sz="2400" b="0" i="1" dirty="0" smtClean="0">
                                    <a:latin typeface="Cambria Math" panose="02040503050406030204" pitchFamily="18" charset="0"/>
                                  </a:rPr>
                                  <m:t>∗</m:t>
                                </m:r>
                              </m:sup>
                            </m:sSup>
                          </m:den>
                        </m:f>
                      </m:e>
                    </m:d>
                  </m:oMath>
                </a14:m>
                <a:endParaRPr lang="el-GR" sz="2400"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55372"/>
                <a:ext cx="8959042" cy="6214801"/>
              </a:xfrm>
              <a:blipFill rotWithShape="0">
                <a:blip r:embed="rId3"/>
                <a:stretch>
                  <a:fillRect l="-1905" t="-1765"/>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8152169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226234"/>
              </a:xfrm>
            </p:spPr>
            <p:txBody>
              <a:bodyPr>
                <a:normAutofit/>
              </a:bodyPr>
              <a:lstStyle/>
              <a:p>
                <a:pPr>
                  <a:buClrTx/>
                  <a:buSzPct val="120000"/>
                  <a:buFont typeface="Arial" panose="020B0604020202020204" pitchFamily="34" charset="0"/>
                  <a:buChar char="•"/>
                </a:pPr>
                <a:r>
                  <a:rPr lang="el-GR" b="1" dirty="0" smtClean="0"/>
                  <a:t> Σχέση Απόκρισης Πλάτους και Απόκρισης Φάσης</a:t>
                </a:r>
              </a:p>
              <a:p>
                <a:pPr>
                  <a:buClrTx/>
                  <a:buSzPct val="120000"/>
                  <a:buFont typeface="Arial" panose="020B0604020202020204" pitchFamily="34" charset="0"/>
                  <a:buChar char="•"/>
                </a:pPr>
                <a:r>
                  <a:rPr lang="el-GR" b="1" dirty="0"/>
                  <a:t> </a:t>
                </a:r>
                <a:r>
                  <a:rPr lang="el-GR" dirty="0" smtClean="0"/>
                  <a:t>Παράδειγμα: </a:t>
                </a:r>
              </a:p>
              <a:p>
                <a:pPr>
                  <a:buClrTx/>
                  <a:buSzPct val="120000"/>
                  <a:buFont typeface="Courier New" panose="02070309020205020404" pitchFamily="49" charset="0"/>
                  <a:buChar char="o"/>
                </a:pPr>
                <a:r>
                  <a:rPr lang="el-GR" dirty="0">
                    <a:effectLst/>
                  </a:rPr>
                  <a:t> </a:t>
                </a:r>
                <a:r>
                  <a:rPr lang="el-GR" dirty="0" smtClean="0"/>
                  <a:t>Βρείτε το ευσταθές και αιτιατό σύστημα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oMath>
                </a14:m>
                <a:r>
                  <a:rPr lang="el-GR" dirty="0" smtClean="0">
                    <a:effectLst/>
                  </a:rPr>
                  <a:t> για το οποίο ισχύει </a:t>
                </a:r>
                <a:endParaRPr lang="el-GR"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𝐻</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e>
                          </m:d>
                        </m:e>
                        <m:sup>
                          <m:r>
                            <a:rPr lang="en-US" i="1">
                              <a:latin typeface="Cambria Math" panose="02040503050406030204" pitchFamily="18" charset="0"/>
                            </a:rPr>
                            <m:t>2</m:t>
                          </m:r>
                        </m:sup>
                      </m:sSup>
                      <m:r>
                        <a:rPr lang="el-GR"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1</m:t>
                          </m:r>
                        </m:num>
                        <m:den>
                          <m:f>
                            <m:fPr>
                              <m:ctrlPr>
                                <a:rPr lang="el-GR" b="0" i="1" smtClean="0">
                                  <a:latin typeface="Cambria Math" panose="02040503050406030204" pitchFamily="18" charset="0"/>
                                </a:rPr>
                              </m:ctrlPr>
                            </m:fPr>
                            <m:num>
                              <m:r>
                                <a:rPr lang="el-GR" b="0" i="1" smtClean="0">
                                  <a:latin typeface="Cambria Math" panose="02040503050406030204" pitchFamily="18" charset="0"/>
                                </a:rPr>
                                <m:t>5</m:t>
                              </m:r>
                            </m:num>
                            <m:den>
                              <m:r>
                                <a:rPr lang="el-GR" b="0" i="1" smtClean="0">
                                  <a:latin typeface="Cambria Math" panose="02040503050406030204" pitchFamily="18" charset="0"/>
                                </a:rPr>
                                <m:t>4</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l-GR" b="0" i="1" smtClean="0">
                                      <a:latin typeface="Cambria Math" panose="02040503050406030204" pitchFamily="18" charset="0"/>
                                    </a:rPr>
                                    <m:t>𝜔</m:t>
                                  </m:r>
                                  <m:r>
                                    <a:rPr lang="el-GR"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𝜋</m:t>
                                      </m:r>
                                    </m:num>
                                    <m:den>
                                      <m:r>
                                        <a:rPr lang="el-GR" b="0" i="1" smtClean="0">
                                          <a:latin typeface="Cambria Math" panose="02040503050406030204" pitchFamily="18" charset="0"/>
                                        </a:rPr>
                                        <m:t>4</m:t>
                                      </m:r>
                                    </m:den>
                                  </m:f>
                                </m:e>
                              </m:d>
                            </m:e>
                          </m:func>
                        </m:den>
                      </m:f>
                    </m:oMath>
                  </m:oMathPara>
                </a14:m>
                <a:endParaRPr lang="el-GR" dirty="0" smtClean="0">
                  <a:effectLst/>
                </a:endParaRPr>
              </a:p>
              <a:p>
                <a:pPr>
                  <a:buClrTx/>
                  <a:buSzPct val="120000"/>
                  <a:buFont typeface="Courier New" panose="02070309020205020404" pitchFamily="49" charset="0"/>
                  <a:buChar char="o"/>
                </a:pPr>
                <a:endParaRPr lang="el-GR" dirty="0" smtClean="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226234"/>
              </a:xfrm>
              <a:blipFill rotWithShape="0">
                <a:blip r:embed="rId3"/>
                <a:stretch>
                  <a:fillRect l="-1973"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821284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All-pass </a:t>
                </a:r>
                <a:r>
                  <a:rPr lang="el-GR" b="1" dirty="0" smtClean="0"/>
                  <a:t>Συστήματα</a:t>
                </a:r>
              </a:p>
              <a:p>
                <a:pPr marL="0" indent="0">
                  <a:buClrTx/>
                  <a:buSzPct val="120000"/>
                  <a:buNone/>
                </a:pPr>
                <a:endParaRPr lang="en-US" sz="1000"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den>
                          </m:f>
                        </m:e>
                      </m:nary>
                      <m:r>
                        <a:rPr lang="el-GR" b="0" i="1" smtClean="0">
                          <a:latin typeface="Cambria Math" panose="02040503050406030204" pitchFamily="18" charset="0"/>
                        </a:rPr>
                        <m:t>⇒</m:t>
                      </m:r>
                      <m:d>
                        <m:dPr>
                          <m:begChr m:val="|"/>
                          <m:endChr m:val="|"/>
                          <m:ctrlPr>
                            <a:rPr lang="el-GR"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n-US" b="0" i="1" smtClean="0">
                              <a:latin typeface="Cambria Math" panose="02040503050406030204" pitchFamily="18" charset="0"/>
                            </a:rPr>
                            <m:t>)</m:t>
                          </m:r>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𝑁</m:t>
                          </m:r>
                        </m:sup>
                        <m:e>
                          <m:f>
                            <m:fPr>
                              <m:ctrlPr>
                                <a:rPr lang="en-US" i="1">
                                  <a:latin typeface="Cambria Math" panose="02040503050406030204" pitchFamily="18" charset="0"/>
                                </a:rPr>
                              </m:ctrlPr>
                            </m:fPr>
                            <m:num>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𝑘</m:t>
                                      </m:r>
                                    </m:sub>
                                    <m:sup>
                                      <m:r>
                                        <a:rPr lang="en-US" i="1">
                                          <a:latin typeface="Cambria Math" panose="02040503050406030204" pitchFamily="18" charset="0"/>
                                        </a:rPr>
                                        <m:t>∗</m:t>
                                      </m:r>
                                    </m:sup>
                                  </m:sSubSup>
                                </m:e>
                              </m:d>
                            </m:num>
                            <m:den>
                              <m:d>
                                <m:dPr>
                                  <m:begChr m:val="|"/>
                                  <m:endChr m:val="|"/>
                                  <m:ctrlPr>
                                    <a:rPr lang="en-US" b="0" i="1" smtClean="0">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𝑗</m:t>
                                      </m:r>
                                      <m:r>
                                        <a:rPr lang="el-GR" b="0" i="1" smtClean="0">
                                          <a:latin typeface="Cambria Math" panose="02040503050406030204" pitchFamily="18" charset="0"/>
                                        </a:rPr>
                                        <m:t>𝜔</m:t>
                                      </m:r>
                                    </m:sup>
                                  </m:sSup>
                                </m:e>
                              </m:d>
                            </m:den>
                          </m:f>
                        </m:e>
                      </m:nary>
                      <m:r>
                        <a:rPr lang="en-US" b="0" i="1" smtClean="0">
                          <a:latin typeface="Cambria Math" panose="02040503050406030204" pitchFamily="18" charset="0"/>
                        </a:rPr>
                        <m:t>=1</m:t>
                      </m:r>
                    </m:oMath>
                  </m:oMathPara>
                </a14:m>
                <a:endParaRPr lang="en-US" b="0" dirty="0" smtClean="0"/>
              </a:p>
              <a:p>
                <a:pPr marL="0" indent="0">
                  <a:buClrTx/>
                  <a:buSzPct val="120000"/>
                  <a:buNone/>
                </a:pPr>
                <a:endParaRPr lang="en-US" dirty="0" smtClean="0"/>
              </a:p>
              <a:p>
                <a:pPr>
                  <a:buClrTx/>
                  <a:buSzPct val="120000"/>
                  <a:buFont typeface="Arial" panose="020B0604020202020204" pitchFamily="34" charset="0"/>
                  <a:buChar char="•"/>
                </a:pPr>
                <a:r>
                  <a:rPr lang="en-US" dirty="0"/>
                  <a:t> </a:t>
                </a:r>
                <a:r>
                  <a:rPr lang="el-GR" dirty="0" smtClean="0"/>
                  <a:t>Πόλοι-μηδενικά: </a:t>
                </a:r>
                <a14:m>
                  <m:oMath xmlns:m="http://schemas.openxmlformats.org/officeDocument/2006/math">
                    <m:d>
                      <m:dPr>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den>
                        </m:f>
                      </m:e>
                    </m:d>
                    <m:r>
                      <a:rPr lang="el-GR" b="0" i="1" smtClean="0">
                        <a:latin typeface="Cambria Math" panose="02040503050406030204" pitchFamily="18" charset="0"/>
                      </a:rPr>
                      <m:t>=</m:t>
                    </m:r>
                    <m:d>
                      <m:dPr>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sSub>
                              <m:sSubPr>
                                <m:ctrlPr>
                                  <a:rPr lang="el-GR" b="0" i="1" smtClean="0">
                                    <a:latin typeface="Cambria Math" panose="02040503050406030204" pitchFamily="18" charset="0"/>
                                  </a:rPr>
                                </m:ctrlPr>
                              </m:sSubPr>
                              <m:e>
                                <m:r>
                                  <a:rPr lang="el-GR" b="0" i="1" smtClean="0">
                                    <a:latin typeface="Cambria Math" panose="02040503050406030204" pitchFamily="18" charset="0"/>
                                  </a:rPr>
                                  <m:t>𝜃</m:t>
                                </m:r>
                              </m:e>
                              <m:sub>
                                <m:r>
                                  <a:rPr lang="en-US" b="0" i="1" smtClean="0">
                                    <a:latin typeface="Cambria Math" panose="02040503050406030204" pitchFamily="18" charset="0"/>
                                  </a:rPr>
                                  <m:t>𝑘</m:t>
                                </m:r>
                              </m:sub>
                            </m:sSub>
                          </m:sup>
                        </m:sSup>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1</m:t>
                            </m:r>
                          </m:num>
                          <m:den>
                            <m:sSub>
                              <m:sSubPr>
                                <m:ctrlPr>
                                  <a:rPr lang="en-US" b="0"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𝑘</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sSub>
                              <m:sSubPr>
                                <m:ctrlPr>
                                  <a:rPr lang="el-GR"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𝑘</m:t>
                                </m:r>
                              </m:sub>
                            </m:sSub>
                          </m:sup>
                        </m:sSup>
                      </m:e>
                    </m:d>
                  </m:oMath>
                </a14:m>
                <a:endParaRPr lang="en-US" dirty="0" smtClean="0"/>
              </a:p>
              <a:p>
                <a:pPr>
                  <a:buClrTx/>
                  <a:buSzPct val="120000"/>
                  <a:buFont typeface="Arial" panose="020B0604020202020204" pitchFamily="34" charset="0"/>
                  <a:buChar char="•"/>
                </a:pPr>
                <a:r>
                  <a:rPr lang="en-US" dirty="0"/>
                  <a:t> </a:t>
                </a:r>
                <a:r>
                  <a:rPr lang="el-GR" dirty="0" smtClean="0"/>
                  <a:t>Για πραγματική κρουστική απόκριση </a:t>
                </a:r>
                <a:endParaRPr lang="en-US" dirty="0" smtClean="0"/>
              </a:p>
              <a:p>
                <a:pPr marL="0" indent="0">
                  <a:buClrTx/>
                  <a:buSzPct val="120000"/>
                  <a:buNone/>
                </a:pPr>
                <a:endParaRPr lang="en-US" sz="500"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𝐴</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m:t>
                              </m:r>
                            </m:sub>
                          </m:sSub>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panose="02040503050406030204" pitchFamily="18" charset="0"/>
                                    </a:rPr>
                                    <m:t>𝑘</m:t>
                                  </m:r>
                                </m:sub>
                                <m:sup>
                                  <m:r>
                                    <a:rPr lang="en-US" i="1">
                                      <a:latin typeface="Cambria Math" panose="02040503050406030204" pitchFamily="18" charset="0"/>
                                    </a:rPr>
                                    <m:t>∗</m:t>
                                  </m:r>
                                </m:sup>
                              </m:sSubSup>
                            </m:num>
                            <m:den>
                              <m:r>
                                <a:rPr lang="en-US" i="1">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den>
                          </m:f>
                        </m:e>
                      </m:nary>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b="0"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2</m:t>
                              </m:r>
                            </m:sub>
                          </m:sSub>
                        </m:sup>
                        <m:e>
                          <m:f>
                            <m:fPr>
                              <m:ctrlPr>
                                <a:rPr lang="en-US" i="1">
                                  <a:latin typeface="Cambria Math" panose="02040503050406030204" pitchFamily="18" charset="0"/>
                                </a:rPr>
                              </m:ctrlPr>
                            </m:fPr>
                            <m:num>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𝑑</m:t>
                                  </m:r>
                                </m:e>
                                <m:sub>
                                  <m:r>
                                    <a:rPr lang="en-US" i="1">
                                      <a:latin typeface="Cambria Math" panose="02040503050406030204" pitchFamily="18" charset="0"/>
                                    </a:rPr>
                                    <m:t>𝑘</m:t>
                                  </m:r>
                                </m:sub>
                                <m:sup>
                                  <m:r>
                                    <a:rPr lang="en-US" i="1">
                                      <a:latin typeface="Cambria Math" panose="02040503050406030204" pitchFamily="18" charset="0"/>
                                    </a:rPr>
                                    <m:t>∗</m:t>
                                  </m:r>
                                </m:sup>
                              </m:sSubSup>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𝑘</m:t>
                                  </m:r>
                                </m:sub>
                                <m:sup>
                                  <m:r>
                                    <a:rPr lang="en-US" b="0" i="1" smtClean="0">
                                      <a:latin typeface="Cambria Math" panose="02040503050406030204" pitchFamily="18" charset="0"/>
                                    </a:rPr>
                                    <m:t> </m:t>
                                  </m:r>
                                </m:sup>
                              </m:sSubSup>
                              <m:r>
                                <a:rPr lang="en-US" i="1">
                                  <a:latin typeface="Cambria Math" panose="02040503050406030204" pitchFamily="18" charset="0"/>
                                </a:rPr>
                                <m:t>)</m:t>
                              </m:r>
                            </m:num>
                            <m:den>
                              <m:r>
                                <a:rPr lang="en-US" b="0" i="1" smtClean="0">
                                  <a:latin typeface="Cambria Math" panose="02040503050406030204" pitchFamily="18" charset="0"/>
                                </a:rPr>
                                <m:t>(</m:t>
                              </m:r>
                              <m:r>
                                <a:rPr lang="en-US" i="1">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b="0" i="1" smtClean="0">
                                  <a:latin typeface="Cambria Math" panose="02040503050406030204" pitchFamily="18" charset="0"/>
                                </a:rPr>
                                <m:t>)</m:t>
                              </m:r>
                              <m:r>
                                <a:rPr lang="en-US" i="1">
                                  <a:latin typeface="Cambria Math" panose="02040503050406030204" pitchFamily="18" charset="0"/>
                                </a:rPr>
                                <m:t>(1−</m:t>
                              </m:r>
                              <m:sSubSup>
                                <m:sSubSupPr>
                                  <m:ctrlPr>
                                    <a:rPr lang="en-US" b="0" i="1" smtClean="0">
                                      <a:latin typeface="Cambria Math" panose="02040503050406030204" pitchFamily="18" charset="0"/>
                                    </a:rPr>
                                  </m:ctrlPr>
                                </m:sSubSupPr>
                                <m:e>
                                  <m:r>
                                    <a:rPr lang="en-US" i="1">
                                      <a:latin typeface="Cambria Math" panose="02040503050406030204" pitchFamily="18" charset="0"/>
                                    </a:rPr>
                                    <m:t>𝑑</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den>
                          </m:f>
                        </m:e>
                      </m:nary>
                    </m:oMath>
                  </m:oMathPara>
                </a14:m>
                <a:endParaRPr lang="en-US" dirty="0" smtClean="0"/>
              </a:p>
              <a:p>
                <a:pPr marL="0" indent="0">
                  <a:buClrTx/>
                  <a:buSzPct val="120000"/>
                  <a:buNone/>
                </a:pPr>
                <a:endParaRPr lang="en-US" dirty="0" smtClean="0"/>
              </a:p>
              <a:p>
                <a:pPr>
                  <a:buClrTx/>
                  <a:buSzPct val="120000"/>
                  <a:buFont typeface="Arial" panose="020B0604020202020204" pitchFamily="34" charset="0"/>
                  <a:buChar char="•"/>
                </a:pPr>
                <a:r>
                  <a:rPr lang="en-US" dirty="0" smtClean="0"/>
                  <a:t> </a:t>
                </a:r>
                <a:r>
                  <a:rPr lang="el-GR" dirty="0" smtClean="0"/>
                  <a:t>Για σύστημα πρώτης τάξης, μπορεί να δειχθεί ότι η απόκριση φάσης είναι </a:t>
                </a:r>
                <a:endParaRPr lang="el-GR" b="0" i="1" dirty="0" smtClean="0">
                  <a:latin typeface="Cambria Math" panose="02040503050406030204" pitchFamily="18" charset="0"/>
                </a:endParaRPr>
              </a:p>
              <a:p>
                <a:pPr marL="0" indent="0">
                  <a:buClrTx/>
                  <a:buSzPct val="120000"/>
                  <a:buNone/>
                </a:pPr>
                <a:endParaRPr lang="en-US" sz="700"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r>
                        <a:rPr lang="en-US" b="0" i="1" smtClean="0">
                          <a:latin typeface="Cambria Math" panose="02040503050406030204" pitchFamily="18" charset="0"/>
                        </a:rPr>
                        <m:t>=−</m:t>
                      </m:r>
                      <m:r>
                        <a:rPr lang="el-GR" b="0" i="1" smtClean="0">
                          <a:latin typeface="Cambria Math" panose="02040503050406030204" pitchFamily="18" charset="0"/>
                        </a:rPr>
                        <m:t>𝜔</m:t>
                      </m:r>
                      <m:r>
                        <a:rPr lang="el-GR" b="0" i="1" smtClean="0">
                          <a:latin typeface="Cambria Math" panose="02040503050406030204" pitchFamily="18" charset="0"/>
                        </a:rPr>
                        <m:t>−2</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f>
                            <m:fPr>
                              <m:ctrlPr>
                                <a:rPr lang="en-US" b="0" i="1" smtClean="0">
                                  <a:latin typeface="Cambria Math" panose="02040503050406030204" pitchFamily="18" charset="0"/>
                                </a:rPr>
                              </m:ctrlPr>
                            </m:fPr>
                            <m:num>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r>
                                    <a:rPr lang="el-GR" b="0" i="1" smtClean="0">
                                      <a:latin typeface="Cambria Math" panose="02040503050406030204" pitchFamily="18" charset="0"/>
                                    </a:rPr>
                                    <m:t>𝜔</m:t>
                                  </m:r>
                                  <m:r>
                                    <a:rPr lang="el-GR" b="0" i="1" smtClean="0">
                                      <a:latin typeface="Cambria Math" panose="02040503050406030204" pitchFamily="18" charset="0"/>
                                    </a:rPr>
                                    <m:t>−</m:t>
                                  </m:r>
                                  <m:r>
                                    <a:rPr lang="el-GR" b="0" i="1" smtClean="0">
                                      <a:latin typeface="Cambria Math" panose="02040503050406030204" pitchFamily="18" charset="0"/>
                                    </a:rPr>
                                    <m:t>𝜃</m:t>
                                  </m:r>
                                  <m:r>
                                    <a:rPr lang="el-GR" b="0" i="1" smtClean="0">
                                      <a:latin typeface="Cambria Math" panose="02040503050406030204" pitchFamily="18" charset="0"/>
                                    </a:rPr>
                                    <m:t>)</m:t>
                                  </m:r>
                                </m:e>
                              </m:func>
                            </m:num>
                            <m:den>
                              <m:r>
                                <a:rPr lang="el-GR" b="0" i="1" smtClean="0">
                                  <a:latin typeface="Cambria Math" panose="02040503050406030204" pitchFamily="18" charset="0"/>
                                </a:rPr>
                                <m:t>1−</m:t>
                              </m:r>
                              <m:r>
                                <a:rPr lang="en-US" b="0" i="1" smtClean="0">
                                  <a:latin typeface="Cambria Math" panose="02040503050406030204" pitchFamily="18" charset="0"/>
                                </a:rPr>
                                <m:t>𝑟</m:t>
                              </m:r>
                              <m:func>
                                <m:funcPr>
                                  <m:ctrlPr>
                                    <a:rPr lang="el-GR"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i="1">
                                          <a:latin typeface="Cambria Math" panose="02040503050406030204" pitchFamily="18" charset="0"/>
                                        </a:rPr>
                                      </m:ctrlPr>
                                    </m:dPr>
                                    <m:e>
                                      <m:r>
                                        <a:rPr lang="el-GR" i="1">
                                          <a:latin typeface="Cambria Math" panose="02040503050406030204" pitchFamily="18" charset="0"/>
                                        </a:rPr>
                                        <m:t>𝜔</m:t>
                                      </m:r>
                                      <m:r>
                                        <a:rPr lang="el-GR" b="0" i="1" smtClean="0">
                                          <a:latin typeface="Cambria Math" panose="02040503050406030204" pitchFamily="18" charset="0"/>
                                        </a:rPr>
                                        <m:t>−</m:t>
                                      </m:r>
                                      <m:r>
                                        <a:rPr lang="el-GR" i="1">
                                          <a:latin typeface="Cambria Math" panose="02040503050406030204" pitchFamily="18" charset="0"/>
                                        </a:rPr>
                                        <m:t>𝜃</m:t>
                                      </m:r>
                                    </m:e>
                                  </m:d>
                                </m:e>
                              </m:func>
                            </m:den>
                          </m:f>
                        </m:e>
                      </m:func>
                    </m:oMath>
                  </m:oMathPara>
                </a14:m>
                <a:endParaRPr lang="en-US" dirty="0" smtClean="0"/>
              </a:p>
              <a:p>
                <a:pPr marL="0" indent="0">
                  <a:buClrTx/>
                  <a:buSzPct val="120000"/>
                  <a:buNone/>
                </a:pPr>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05" t="-1784"/>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8" name="Picture 7"/>
          <p:cNvPicPr>
            <a:picLocks noChangeAspect="1"/>
          </p:cNvPicPr>
          <p:nvPr/>
        </p:nvPicPr>
        <p:blipFill>
          <a:blip r:embed="rId3"/>
          <a:stretch>
            <a:fillRect/>
          </a:stretch>
        </p:blipFill>
        <p:spPr>
          <a:xfrm>
            <a:off x="6858000" y="1576513"/>
            <a:ext cx="2286000" cy="2393883"/>
          </a:xfrm>
          <a:prstGeom prst="rect">
            <a:avLst/>
          </a:prstGeom>
        </p:spPr>
      </p:pic>
    </p:spTree>
    <p:extLst>
      <p:ext uri="{BB962C8B-B14F-4D97-AF65-F5344CB8AC3E}">
        <p14:creationId xmlns:p14="http://schemas.microsoft.com/office/powerpoint/2010/main" val="28044473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All-pass </a:t>
                </a:r>
                <a:r>
                  <a:rPr lang="el-GR" b="1" dirty="0" smtClean="0"/>
                  <a:t>Συστήματα</a:t>
                </a:r>
                <a:endParaRPr lang="el-GR" dirty="0" smtClean="0"/>
              </a:p>
              <a:p>
                <a:pPr>
                  <a:buClrTx/>
                  <a:buSzPct val="120000"/>
                  <a:buFont typeface="Arial" panose="020B0604020202020204" pitchFamily="34" charset="0"/>
                  <a:buChar char="•"/>
                </a:pPr>
                <a:r>
                  <a:rPr lang="el-GR" dirty="0"/>
                  <a:t> Καθυστέρηση ομάδας</a:t>
                </a:r>
                <a:r>
                  <a:rPr lang="el-GR" dirty="0" smtClean="0"/>
                  <a:t> </a:t>
                </a:r>
                <a:endParaRPr lang="el-GR"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grd</m:t>
                      </m:r>
                      <m:d>
                        <m:dPr>
                          <m:begChr m:val="["/>
                          <m:endChr m:val="]"/>
                          <m:ctrlPr>
                            <a:rPr lang="en-US" i="1">
                              <a:latin typeface="Cambria Math" panose="02040503050406030204" pitchFamily="18" charset="0"/>
                            </a:rPr>
                          </m:ctrlPr>
                        </m:dPr>
                        <m:e>
                          <m:r>
                            <a:rPr lang="en-US" i="1">
                              <a:latin typeface="Cambria Math" panose="02040503050406030204" pitchFamily="18" charset="0"/>
                            </a:rPr>
                            <m:t>𝐻</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− 2</m:t>
                          </m:r>
                          <m:r>
                            <a:rPr lang="en-US" i="1">
                              <a:latin typeface="Cambria Math" panose="02040503050406030204" pitchFamily="18" charset="0"/>
                            </a:rPr>
                            <m:t>𝑟</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r>
                                <a:rPr lang="el-GR" i="1">
                                  <a:latin typeface="Cambria Math" panose="02040503050406030204" pitchFamily="18" charset="0"/>
                                </a:rPr>
                                <m:t>𝜔</m:t>
                              </m:r>
                              <m:r>
                                <a:rPr lang="el-GR" i="1">
                                  <a:latin typeface="Cambria Math" panose="02040503050406030204" pitchFamily="18" charset="0"/>
                                </a:rPr>
                                <m:t>−</m:t>
                              </m:r>
                              <m:r>
                                <a:rPr lang="el-GR" i="1">
                                  <a:latin typeface="Cambria Math" panose="02040503050406030204" pitchFamily="18" charset="0"/>
                                </a:rPr>
                                <m:t>𝜃</m:t>
                              </m:r>
                              <m:r>
                                <a:rPr lang="el-GR" i="1">
                                  <a:latin typeface="Cambria Math" panose="02040503050406030204" pitchFamily="18" charset="0"/>
                                </a:rPr>
                                <m:t>)</m:t>
                              </m:r>
                            </m:e>
                          </m:func>
                        </m:den>
                      </m:f>
                    </m:oMath>
                  </m:oMathPara>
                </a14:m>
                <a:endParaRPr lang="el-GR" dirty="0"/>
              </a:p>
              <a:p>
                <a:pPr marL="0" indent="0">
                  <a:buClrTx/>
                  <a:buSzPct val="120000"/>
                  <a:buNone/>
                </a:pPr>
                <a:endParaRPr lang="en-US" sz="1050" dirty="0" smtClean="0"/>
              </a:p>
              <a:p>
                <a:pPr>
                  <a:buClrTx/>
                  <a:buSzPct val="120000"/>
                  <a:buFont typeface="Arial" panose="020B0604020202020204" pitchFamily="34" charset="0"/>
                  <a:buChar char="•"/>
                </a:pPr>
                <a:r>
                  <a:rPr lang="en-US" dirty="0"/>
                  <a:t> </a:t>
                </a:r>
                <a:r>
                  <a:rPr lang="el-GR" dirty="0" smtClean="0"/>
                  <a:t>Αν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oMath>
                </a14:m>
                <a:r>
                  <a:rPr lang="el-GR" dirty="0"/>
                  <a:t> ευσταθές και αιτιατό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&lt;1</m:t>
                    </m:r>
                  </m:oMath>
                </a14:m>
                <a:r>
                  <a:rPr lang="en-US" dirty="0"/>
                  <a:t>) </a:t>
                </a:r>
                <a:r>
                  <a:rPr lang="el-GR" dirty="0"/>
                  <a:t>τότε </a:t>
                </a:r>
                <a14:m>
                  <m:oMath xmlns:m="http://schemas.openxmlformats.org/officeDocument/2006/math">
                    <m:r>
                      <m:rPr>
                        <m:sty m:val="p"/>
                      </m:rPr>
                      <a:rPr lang="en-US">
                        <a:latin typeface="Cambria Math" panose="02040503050406030204" pitchFamily="18" charset="0"/>
                      </a:rPr>
                      <m:t>grd</m:t>
                    </m:r>
                    <m:d>
                      <m:dPr>
                        <m:begChr m:val="["/>
                        <m:endChr m:val="]"/>
                        <m:ctrlPr>
                          <a:rPr lang="en-US" i="1">
                            <a:latin typeface="Cambria Math" panose="02040503050406030204" pitchFamily="18" charset="0"/>
                          </a:rPr>
                        </m:ctrlPr>
                      </m:dPr>
                      <m:e>
                        <m:r>
                          <a:rPr lang="en-US" i="1">
                            <a:latin typeface="Cambria Math" panose="02040503050406030204" pitchFamily="18" charset="0"/>
                          </a:rPr>
                          <m:t>𝐻</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e>
                    </m:d>
                    <m:r>
                      <a:rPr lang="el-GR" i="1">
                        <a:latin typeface="Cambria Math" panose="02040503050406030204" pitchFamily="18" charset="0"/>
                      </a:rPr>
                      <m:t>&gt;0</m:t>
                    </m:r>
                  </m:oMath>
                </a14:m>
                <a:r>
                  <a:rPr lang="el-GR" dirty="0"/>
                  <a:t> </a:t>
                </a:r>
                <a:endParaRPr lang="en-US" dirty="0"/>
              </a:p>
              <a:p>
                <a:pPr marL="0" indent="0">
                  <a:buClrTx/>
                  <a:buSzPct val="120000"/>
                  <a:buNone/>
                </a:pPr>
                <a:endParaRPr lang="en-US" sz="1050" dirty="0"/>
              </a:p>
              <a:p>
                <a:pPr>
                  <a:buClrTx/>
                  <a:buSzPct val="120000"/>
                  <a:buFont typeface="Arial" panose="020B0604020202020204" pitchFamily="34" charset="0"/>
                  <a:buChar char="•"/>
                </a:pPr>
                <a:r>
                  <a:rPr lang="en-US" dirty="0" smtClean="0"/>
                  <a:t> </a:t>
                </a:r>
                <a:r>
                  <a:rPr lang="el-GR" dirty="0" smtClean="0"/>
                  <a:t>Αν </a:t>
                </a:r>
                <a14:m>
                  <m:oMath xmlns:m="http://schemas.openxmlformats.org/officeDocument/2006/math">
                    <m:r>
                      <m:rPr>
                        <m:sty m:val="p"/>
                      </m:rPr>
                      <a:rPr lang="en-US">
                        <a:latin typeface="Cambria Math" panose="02040503050406030204" pitchFamily="18" charset="0"/>
                      </a:rPr>
                      <m:t>grd</m:t>
                    </m:r>
                    <m:d>
                      <m:dPr>
                        <m:begChr m:val="["/>
                        <m:endChr m:val="]"/>
                        <m:ctrlPr>
                          <a:rPr lang="en-US" i="1">
                            <a:latin typeface="Cambria Math" panose="02040503050406030204" pitchFamily="18" charset="0"/>
                          </a:rPr>
                        </m:ctrlPr>
                      </m:dPr>
                      <m:e>
                        <m:r>
                          <a:rPr lang="en-US" i="1">
                            <a:latin typeface="Cambria Math" panose="02040503050406030204" pitchFamily="18" charset="0"/>
                          </a:rPr>
                          <m:t>𝐻</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e>
                    </m:d>
                    <m:r>
                      <a:rPr lang="el-GR" b="0" i="1" smtClean="0">
                        <a:latin typeface="Cambria Math" panose="02040503050406030204" pitchFamily="18" charset="0"/>
                      </a:rPr>
                      <m:t>&gt;0⇒∠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r>
                      <a:rPr lang="el-GR" b="0" i="1" smtClean="0">
                        <a:latin typeface="Cambria Math" panose="02040503050406030204" pitchFamily="18" charset="0"/>
                      </a:rPr>
                      <m:t>≤0</m:t>
                    </m:r>
                    <m:r>
                      <a:rPr lang="en-US" b="0" i="1" smtClean="0">
                        <a:latin typeface="Cambria Math" panose="02040503050406030204" pitchFamily="18" charset="0"/>
                      </a:rPr>
                      <m:t>,   </m:t>
                    </m:r>
                    <m:r>
                      <a:rPr lang="el-GR" b="0" i="1" smtClean="0">
                        <a:latin typeface="Cambria Math" panose="02040503050406030204" pitchFamily="18" charset="0"/>
                      </a:rPr>
                      <m:t>0≤</m:t>
                    </m:r>
                    <m:r>
                      <a:rPr lang="el-GR" b="0" i="1" smtClean="0">
                        <a:latin typeface="Cambria Math" panose="02040503050406030204" pitchFamily="18" charset="0"/>
                      </a:rPr>
                      <m:t>𝜔</m:t>
                    </m:r>
                    <m:r>
                      <a:rPr lang="el-GR" b="0" i="1" smtClean="0">
                        <a:latin typeface="Cambria Math" panose="02040503050406030204" pitchFamily="18" charset="0"/>
                      </a:rPr>
                      <m:t>&lt;</m:t>
                    </m:r>
                    <m:r>
                      <a:rPr lang="en-US" b="0" i="1" smtClean="0">
                        <a:latin typeface="Cambria Math" panose="02040503050406030204" pitchFamily="18" charset="0"/>
                      </a:rPr>
                      <m:t>𝜋</m:t>
                    </m:r>
                  </m:oMath>
                </a14:m>
                <a:endParaRPr lang="el-GR" dirty="0" smtClean="0"/>
              </a:p>
              <a:p>
                <a:pPr lvl="1">
                  <a:buClrTx/>
                  <a:buSzPct val="120000"/>
                  <a:buFont typeface="Arial" panose="020B0604020202020204" pitchFamily="34" charset="0"/>
                  <a:buChar char="•"/>
                </a:pPr>
                <a:r>
                  <a:rPr lang="el-GR" dirty="0" smtClean="0"/>
                  <a:t>Απόκριση φάσης μη-θετική! </a:t>
                </a:r>
                <a:endParaRPr lang="en-US" dirty="0" smtClean="0"/>
              </a:p>
              <a:p>
                <a:pPr lvl="1">
                  <a:buClrTx/>
                  <a:buSzPct val="120000"/>
                  <a:buFont typeface="Arial" panose="020B0604020202020204" pitchFamily="34" charset="0"/>
                  <a:buChar char="•"/>
                </a:pPr>
                <a:endParaRPr lang="en-US" dirty="0"/>
              </a:p>
              <a:p>
                <a:pPr>
                  <a:buClrTx/>
                  <a:buSzPct val="120000"/>
                  <a:buFont typeface="Arial" panose="020B0604020202020204" pitchFamily="34" charset="0"/>
                  <a:buChar char="•"/>
                </a:pPr>
                <a:r>
                  <a:rPr lang="en-US" dirty="0" smtClean="0"/>
                  <a:t> </a:t>
                </a:r>
                <a:r>
                  <a:rPr lang="el-GR" b="1" dirty="0" smtClean="0"/>
                  <a:t>Αιτιατά</a:t>
                </a:r>
                <a:r>
                  <a:rPr lang="el-GR" dirty="0" smtClean="0"/>
                  <a:t> </a:t>
                </a:r>
                <a:r>
                  <a:rPr lang="en-US" dirty="0" smtClean="0"/>
                  <a:t>all-pass </a:t>
                </a:r>
                <a:r>
                  <a:rPr lang="el-GR" dirty="0" smtClean="0"/>
                  <a:t>συστήματα έχουν </a:t>
                </a:r>
                <a:r>
                  <a:rPr lang="el-GR" b="1" dirty="0" smtClean="0"/>
                  <a:t>πάντα θετική καθυστέρηση ομάδας</a:t>
                </a:r>
                <a:r>
                  <a:rPr lang="el-GR" dirty="0" smtClean="0"/>
                  <a:t>!</a:t>
                </a:r>
              </a:p>
              <a:p>
                <a:pPr>
                  <a:buClrTx/>
                  <a:buSzPct val="120000"/>
                  <a:buFont typeface="Arial" panose="020B0604020202020204" pitchFamily="34" charset="0"/>
                  <a:buChar char="•"/>
                </a:pPr>
                <a:r>
                  <a:rPr lang="el-GR" dirty="0"/>
                  <a:t> </a:t>
                </a:r>
                <a:r>
                  <a:rPr lang="el-GR" dirty="0" smtClean="0"/>
                  <a:t>Αυτό σημαίνει ότι μπορούν να καθυστερήσουν συνιστώσες στενής ζώνης της εισόδου τους χωρίς να επηρεάσουν το πλάτος τους!</a:t>
                </a:r>
              </a:p>
              <a:p>
                <a:pPr>
                  <a:buClrTx/>
                  <a:buSzPct val="120000"/>
                  <a:buFont typeface="Arial" panose="020B0604020202020204" pitchFamily="34" charset="0"/>
                  <a:buChar char="•"/>
                </a:pPr>
                <a:r>
                  <a:rPr lang="el-GR" dirty="0"/>
                  <a:t> </a:t>
                </a:r>
                <a:r>
                  <a:rPr lang="el-GR" dirty="0" smtClean="0"/>
                  <a:t>Που είχαμε δει κάτι παρόμοιο;</a:t>
                </a:r>
              </a:p>
              <a:p>
                <a:pPr lvl="1">
                  <a:buClrTx/>
                  <a:buSzPct val="120000"/>
                  <a:buFont typeface="Arial" panose="020B0604020202020204" pitchFamily="34" charset="0"/>
                  <a:buChar char="•"/>
                </a:pPr>
                <a:r>
                  <a:rPr lang="el-GR" dirty="0" smtClean="0"/>
                  <a:t>Στην πρώτη μας συζήτηση για την καθυστέρηση ομάδας!</a:t>
                </a:r>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05" t="-1784"/>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2012291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All-pass </a:t>
            </a:r>
            <a:r>
              <a:rPr lang="el-GR" b="1" dirty="0" smtClean="0"/>
              <a:t>Συστήματα</a:t>
            </a:r>
            <a:r>
              <a:rPr lang="el-GR" dirty="0" smtClean="0"/>
              <a:t> </a:t>
            </a:r>
            <a:endParaRPr lang="el-GR" dirty="0"/>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8" name="Picture 7"/>
          <p:cNvPicPr>
            <a:picLocks noChangeAspect="1"/>
          </p:cNvPicPr>
          <p:nvPr/>
        </p:nvPicPr>
        <p:blipFill>
          <a:blip r:embed="rId2"/>
          <a:stretch>
            <a:fillRect/>
          </a:stretch>
        </p:blipFill>
        <p:spPr>
          <a:xfrm>
            <a:off x="0" y="780478"/>
            <a:ext cx="9113708" cy="5434971"/>
          </a:xfrm>
          <a:prstGeom prst="rect">
            <a:avLst/>
          </a:prstGeom>
        </p:spPr>
      </p:pic>
    </p:spTree>
    <p:extLst>
      <p:ext uri="{BB962C8B-B14F-4D97-AF65-F5344CB8AC3E}">
        <p14:creationId xmlns:p14="http://schemas.microsoft.com/office/powerpoint/2010/main" val="39308734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fontScale="92500"/>
              </a:bodyPr>
              <a:lstStyle/>
              <a:p>
                <a:pPr>
                  <a:buClrTx/>
                  <a:buSzPct val="120000"/>
                  <a:buFont typeface="Arial" panose="020B0604020202020204" pitchFamily="34" charset="0"/>
                  <a:buChar char="•"/>
                </a:pPr>
                <a:r>
                  <a:rPr lang="en-US" b="1" dirty="0" smtClean="0"/>
                  <a:t> </a:t>
                </a:r>
                <a:r>
                  <a:rPr lang="el-GR" sz="2200" b="1" dirty="0" smtClean="0"/>
                  <a:t>Διάσπαση σε Ελάχιστης Φάσης και </a:t>
                </a:r>
                <a:r>
                  <a:rPr lang="en-US" sz="2200" b="1" dirty="0" smtClean="0"/>
                  <a:t>All-pass </a:t>
                </a:r>
                <a:r>
                  <a:rPr lang="el-GR" sz="2200" b="1" dirty="0" smtClean="0"/>
                  <a:t>Συστήματα</a:t>
                </a:r>
                <a:endParaRPr lang="el-GR" sz="2200" dirty="0" smtClean="0"/>
              </a:p>
              <a:p>
                <a:pPr>
                  <a:buClrTx/>
                  <a:buSzPct val="120000"/>
                  <a:buFont typeface="Arial" panose="020B0604020202020204" pitchFamily="34" charset="0"/>
                  <a:buChar char="•"/>
                </a:pPr>
                <a:r>
                  <a:rPr lang="el-GR" dirty="0"/>
                  <a:t> </a:t>
                </a:r>
                <a:r>
                  <a:rPr lang="el-GR" dirty="0" smtClean="0"/>
                  <a:t>Από όλα τα συστήματα με την ίδια απόκριση πλάτους, ιδιαίτερο ενδιαφέρον παρουσιάζουν τα συστήματα </a:t>
                </a:r>
                <a:r>
                  <a:rPr lang="el-GR" b="1" dirty="0" smtClean="0"/>
                  <a:t>ελάχιστης φάσης</a:t>
                </a:r>
              </a:p>
              <a:p>
                <a:pPr lvl="1">
                  <a:buClrTx/>
                  <a:buSzPct val="120000"/>
                  <a:buFont typeface="Arial" panose="020B0604020202020204" pitchFamily="34" charset="0"/>
                  <a:buChar char="•"/>
                </a:pPr>
                <a:r>
                  <a:rPr lang="el-GR" dirty="0" smtClean="0"/>
                  <a:t>Είναι αιτιατά και ευσταθή, κι έχουν ευσταθές και αιτιατό αντίστροφο σύστημα</a:t>
                </a:r>
              </a:p>
              <a:p>
                <a:pPr marL="0" indent="0">
                  <a:buClrTx/>
                  <a:buSzPct val="120000"/>
                  <a:buNone/>
                </a:pPr>
                <a:endParaRPr lang="en-US" dirty="0" smtClean="0"/>
              </a:p>
              <a:p>
                <a:pPr>
                  <a:buClrTx/>
                  <a:buSzPct val="120000"/>
                  <a:buFont typeface="Arial" panose="020B0604020202020204" pitchFamily="34" charset="0"/>
                  <a:buChar char="•"/>
                </a:pPr>
                <a:r>
                  <a:rPr lang="en-US" dirty="0"/>
                  <a:t> </a:t>
                </a:r>
                <a:r>
                  <a:rPr lang="el-GR" dirty="0" smtClean="0"/>
                  <a:t>Ένα οποιοδήποτε ΓΧΑ σύστημα με ρητή συνάρτηση μεταφοράς μπορεί να γραφεί ως γινόμενο ενός συστήματος ελάχιστης φάσης με ένα </a:t>
                </a:r>
                <a:r>
                  <a:rPr lang="en-US" dirty="0" smtClean="0"/>
                  <a:t>all-pass </a:t>
                </a:r>
                <a:r>
                  <a:rPr lang="el-GR" dirty="0" smtClean="0"/>
                  <a:t>σύστημα</a:t>
                </a:r>
              </a:p>
              <a:p>
                <a:pPr marL="0" indent="0">
                  <a:buClrTx/>
                  <a:buSzPct val="120000"/>
                  <a:buNone/>
                </a:pPr>
                <a:endParaRPr lang="en-US" dirty="0" smtClean="0"/>
              </a:p>
              <a:p>
                <a:pPr>
                  <a:buClrTx/>
                  <a:buSzPct val="120000"/>
                  <a:buFont typeface="Arial" panose="020B0604020202020204" pitchFamily="34" charset="0"/>
                  <a:buChar char="•"/>
                </a:pPr>
                <a:r>
                  <a:rPr lang="en-US" dirty="0" smtClean="0"/>
                  <a:t> </a:t>
                </a:r>
                <a:r>
                  <a:rPr lang="el-GR" dirty="0" smtClean="0"/>
                  <a:t>Με άλλα λόγια, από ένα δεδομένο σύστημα μπορούμε πάντα να εξάγουμε ένα σύστημα ελάχιστης φάσης</a:t>
                </a:r>
              </a:p>
              <a:p>
                <a:pPr lvl="1">
                  <a:buClrTx/>
                  <a:buSzPct val="120000"/>
                  <a:buFont typeface="Arial" panose="020B0604020202020204" pitchFamily="34" charset="0"/>
                  <a:buChar char="•"/>
                </a:pPr>
                <a:r>
                  <a:rPr lang="el-GR" dirty="0" smtClean="0"/>
                  <a:t>Δηλ. ένα σύστημα με την ίδια απόκριση πλάτους</a:t>
                </a:r>
                <a:r>
                  <a:rPr lang="en-US" dirty="0" smtClean="0"/>
                  <a:t>, </a:t>
                </a:r>
                <a:r>
                  <a:rPr lang="el-GR" dirty="0" smtClean="0"/>
                  <a:t>που να έχει όλους τους πόλους και τα μηδενικά εντός μοναδιαίου κύκλου!</a:t>
                </a:r>
              </a:p>
              <a:p>
                <a:pPr lvl="1">
                  <a:buClrTx/>
                  <a:buSzPct val="120000"/>
                  <a:buFont typeface="Arial" panose="020B0604020202020204" pitchFamily="34" charset="0"/>
                  <a:buChar char="•"/>
                </a:pPr>
                <a:r>
                  <a:rPr lang="el-GR" dirty="0" smtClean="0"/>
                  <a:t>Για την απόκριση φάσης θα μιλήσουμε αργότερα… </a:t>
                </a:r>
                <a:r>
                  <a:rPr lang="el-GR" dirty="0" smtClean="0">
                    <a:sym typeface="Wingdings" panose="05000000000000000000" pitchFamily="2" charset="2"/>
                  </a:rPr>
                  <a:t> </a:t>
                </a:r>
                <a:endParaRPr lang="en-US" dirty="0" smtClean="0">
                  <a:sym typeface="Wingdings" panose="05000000000000000000" pitchFamily="2" charset="2"/>
                </a:endParaRPr>
              </a:p>
              <a:p>
                <a:pPr marL="0" indent="0">
                  <a:buClrTx/>
                  <a:buSzPct val="120000"/>
                  <a:buNone/>
                </a:pPr>
                <a:r>
                  <a:rPr lang="en-US" dirty="0" smtClean="0">
                    <a:sym typeface="Wingdings" panose="05000000000000000000" pitchFamily="2" charset="2"/>
                  </a:rPr>
                  <a:t> </a:t>
                </a:r>
              </a:p>
              <a:p>
                <a:pPr>
                  <a:buClrTx/>
                  <a:buSzPct val="120000"/>
                  <a:buFont typeface="Arial" panose="020B0604020202020204" pitchFamily="34" charset="0"/>
                  <a:buChar char="•"/>
                </a:pPr>
                <a:r>
                  <a:rPr lang="en-US" dirty="0" smtClean="0">
                    <a:sym typeface="Wingdings" panose="05000000000000000000" pitchFamily="2" charset="2"/>
                  </a:rPr>
                  <a:t> </a:t>
                </a:r>
                <a:r>
                  <a:rPr lang="el-GR" dirty="0" smtClean="0">
                    <a:sym typeface="Wingdings" panose="05000000000000000000" pitchFamily="2" charset="2"/>
                  </a:rPr>
                  <a:t>Θα μείνουμε κυρίως στα ευσταθή και αιτιατά ΓΧΑ συστήματα…</a:t>
                </a:r>
              </a:p>
              <a:p>
                <a:pPr lvl="1">
                  <a:buClrTx/>
                  <a:buSzPct val="120000"/>
                  <a:buFont typeface="Arial" panose="020B0604020202020204" pitchFamily="34" charset="0"/>
                  <a:buChar char="•"/>
                </a:pPr>
                <a:r>
                  <a:rPr lang="el-GR" dirty="0" smtClean="0">
                    <a:sym typeface="Wingdings" panose="05000000000000000000" pitchFamily="2" charset="2"/>
                  </a:rPr>
                  <a:t>… αν και το συμπέρασμα ισχύει για κάθε σύστημα με ρητή </a:t>
                </a:r>
                <a14:m>
                  <m:oMath xmlns:m="http://schemas.openxmlformats.org/officeDocument/2006/math">
                    <m:r>
                      <a:rPr lang="en-US" b="0" i="1" smtClean="0">
                        <a:latin typeface="Cambria Math" panose="02040503050406030204" pitchFamily="18" charset="0"/>
                        <a:sym typeface="Wingdings" panose="05000000000000000000" pitchFamily="2" charset="2"/>
                      </a:rPr>
                      <m:t>𝐻</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𝑧</m:t>
                    </m:r>
                    <m:r>
                      <a:rPr lang="en-US" b="0" i="1" smtClean="0">
                        <a:latin typeface="Cambria Math" panose="02040503050406030204" pitchFamily="18" charset="0"/>
                        <a:sym typeface="Wingdings" panose="05000000000000000000" pitchFamily="2" charset="2"/>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837" t="-1487" r="-1224"/>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8734761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marL="0" indent="0">
                  <a:buClrTx/>
                  <a:buSzPct val="120000"/>
                  <a:buNone/>
                </a:pPr>
                <a:endParaRPr lang="en-US" dirty="0"/>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𝑚𝑖𝑛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m:oMathPara>
                </a14:m>
                <a:endParaRPr lang="en-US" b="0" dirty="0" smtClean="0"/>
              </a:p>
              <a:p>
                <a:pPr>
                  <a:buClrTx/>
                  <a:buSzPct val="120000"/>
                  <a:buFont typeface="Arial" panose="020B0604020202020204" pitchFamily="34" charset="0"/>
                  <a:buChar char="•"/>
                </a:pPr>
                <a:r>
                  <a:rPr lang="en-US" dirty="0" smtClean="0"/>
                  <a:t> </a:t>
                </a:r>
                <a:r>
                  <a:rPr lang="el-GR" dirty="0" smtClean="0"/>
                  <a:t>Από την παραπάνω σχέση άμεσα προκύπτει:</a:t>
                </a:r>
              </a:p>
              <a:p>
                <a:pPr marL="0" indent="0">
                  <a:buClrTx/>
                  <a:buSzPct val="120000"/>
                  <a:buNone/>
                </a:pPr>
                <a:endParaRPr lang="el-GR" sz="1050"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d>
                        <m:dPr>
                          <m:begChr m:val="|"/>
                          <m:endChr m:val="|"/>
                          <m:ctrlPr>
                            <a:rPr lang="el-GR"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e>
                      </m:d>
                      <m:r>
                        <a:rPr lang="el-GR" b="0" i="1" smtClean="0">
                          <a:latin typeface="Cambria Math" panose="02040503050406030204" pitchFamily="18" charset="0"/>
                        </a:rPr>
                        <m:t>=</m:t>
                      </m:r>
                      <m:d>
                        <m:dPr>
                          <m:begChr m:val="|"/>
                          <m:endChr m:val="|"/>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e>
                      </m:d>
                      <m:d>
                        <m:dPr>
                          <m:begChr m:val="|"/>
                          <m:endChr m:val="|"/>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e>
                      </m:d>
                      <m:r>
                        <a:rPr lang="el-GR" b="0" i="1" smtClean="0">
                          <a:latin typeface="Cambria Math" panose="02040503050406030204" pitchFamily="18" charset="0"/>
                        </a:rPr>
                        <m:t>=</m:t>
                      </m:r>
                      <m:d>
                        <m:dPr>
                          <m:begChr m:val="|"/>
                          <m:endChr m:val="|"/>
                          <m:ctrlPr>
                            <a:rPr lang="el-G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𝑚𝑖𝑛</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r>
                            <a:rPr lang="el-GR" i="1">
                              <a:latin typeface="Cambria Math" panose="02040503050406030204" pitchFamily="18" charset="0"/>
                            </a:rPr>
                            <m:t>)</m:t>
                          </m:r>
                        </m:e>
                      </m:d>
                    </m:oMath>
                  </m:oMathPara>
                </a14:m>
                <a:endParaRPr lang="el-GR" dirty="0" smtClean="0"/>
              </a:p>
              <a:p>
                <a:pPr marL="0" indent="0">
                  <a:buClrTx/>
                  <a:buSzPct val="120000"/>
                  <a:buNone/>
                </a:pPr>
                <a:endParaRPr lang="el-GR" sz="1000"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r>
                        <a:rPr lang="el-GR"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𝑚𝑖𝑛</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05" t="-1784"/>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a:blip r:embed="rId3"/>
          <a:stretch>
            <a:fillRect/>
          </a:stretch>
        </p:blipFill>
        <p:spPr>
          <a:xfrm>
            <a:off x="349135" y="3358566"/>
            <a:ext cx="8449359" cy="3075487"/>
          </a:xfrm>
          <a:prstGeom prst="rect">
            <a:avLst/>
          </a:prstGeom>
        </p:spPr>
      </p:pic>
    </p:spTree>
    <p:extLst>
      <p:ext uri="{BB962C8B-B14F-4D97-AF65-F5344CB8AC3E}">
        <p14:creationId xmlns:p14="http://schemas.microsoft.com/office/powerpoint/2010/main" val="5529239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marL="0" indent="0">
              <a:buClrTx/>
              <a:buSzPct val="120000"/>
              <a:buNone/>
            </a:pPr>
            <a:endParaRPr lang="en-US" dirty="0"/>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8" name="Picture 7"/>
          <p:cNvPicPr>
            <a:picLocks noChangeAspect="1"/>
          </p:cNvPicPr>
          <p:nvPr/>
        </p:nvPicPr>
        <p:blipFill>
          <a:blip r:embed="rId2"/>
          <a:stretch>
            <a:fillRect/>
          </a:stretch>
        </p:blipFill>
        <p:spPr>
          <a:xfrm>
            <a:off x="0" y="1267672"/>
            <a:ext cx="9144000" cy="4602345"/>
          </a:xfrm>
          <a:prstGeom prst="rect">
            <a:avLst/>
          </a:prstGeom>
        </p:spPr>
      </p:pic>
    </p:spTree>
    <p:extLst>
      <p:ext uri="{BB962C8B-B14F-4D97-AF65-F5344CB8AC3E}">
        <p14:creationId xmlns:p14="http://schemas.microsoft.com/office/powerpoint/2010/main" val="34986004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a:buClrTx/>
                  <a:buSzPct val="120000"/>
                  <a:buFont typeface="Arial" panose="020B0604020202020204" pitchFamily="34" charset="0"/>
                  <a:buChar char="•"/>
                </a:pPr>
                <a:r>
                  <a:rPr lang="el-GR" dirty="0" smtClean="0"/>
                  <a:t> Παράδειγμα:</a:t>
                </a:r>
                <a:endParaRPr lang="en-US" dirty="0" smtClean="0"/>
              </a:p>
              <a:p>
                <a:pPr>
                  <a:buClrTx/>
                  <a:buSzPct val="120000"/>
                  <a:buFont typeface="Courier New" panose="02070309020205020404" pitchFamily="49" charset="0"/>
                  <a:buChar char="o"/>
                </a:pPr>
                <a:r>
                  <a:rPr lang="en-US" dirty="0"/>
                  <a:t> </a:t>
                </a:r>
                <a:r>
                  <a:rPr lang="el-GR" dirty="0" smtClean="0"/>
                  <a:t>Βρείτε το σύστημα ελάχιστης φάσης που αντιστοιχεί στο σύστημα </a:t>
                </a:r>
                <a:endParaRPr lang="en-US"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1−0.2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
                            <m:dPr>
                              <m:ctrlPr>
                                <a:rPr lang="en-US" b="0" i="1" smtClean="0">
                                  <a:latin typeface="Cambria Math" panose="02040503050406030204" pitchFamily="18" charset="0"/>
                                </a:rPr>
                              </m:ctrlPr>
                            </m:dPr>
                            <m:e>
                              <m:r>
                                <a:rPr lang="en-US" b="0" i="1" smtClean="0">
                                  <a:latin typeface="Cambria Math" panose="02040503050406030204" pitchFamily="18" charset="0"/>
                                </a:rPr>
                                <m:t>1−0.7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73" t="-1784"/>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886209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9056718" cy="6226233"/>
              </a:xfrm>
            </p:spPr>
            <p:txBody>
              <a:bodyPr numCol="1">
                <a:normAutofit fontScale="92500" lnSpcReduction="20000"/>
              </a:bodyPr>
              <a:lstStyle/>
              <a:p>
                <a:pPr>
                  <a:buClrTx/>
                  <a:buSzPct val="120000"/>
                  <a:buFont typeface="Arial" panose="020B0604020202020204" pitchFamily="34" charset="0"/>
                  <a:buChar char="•"/>
                </a:pPr>
                <a:r>
                  <a:rPr lang="en-US" b="1" dirty="0" smtClean="0"/>
                  <a:t> </a:t>
                </a:r>
                <a:r>
                  <a:rPr lang="en-US" b="1" dirty="0"/>
                  <a:t>FIR </a:t>
                </a:r>
                <a:r>
                  <a:rPr lang="el-GR" b="1" dirty="0"/>
                  <a:t>συστήματα</a:t>
                </a:r>
              </a:p>
              <a:p>
                <a:pPr marL="0" indent="0">
                  <a:buClrTx/>
                  <a:buSzPct val="120000"/>
                  <a:buNone/>
                </a:pPr>
                <a:endParaRPr lang="el-GR" sz="100" dirty="0" smtClean="0"/>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sSub>
                            <m:sSubPr>
                              <m:ctrlPr>
                                <a:rPr lang="en-US" i="1">
                                  <a:latin typeface="Cambria Math" panose="02040503050406030204" pitchFamily="18" charset="0"/>
                                </a:rPr>
                              </m:ctrlPr>
                            </m:sSubPr>
                            <m:e>
                              <m:r>
                                <m:rPr>
                                  <m:brk m:alnAt="23"/>
                                </m:rPr>
                                <a:rPr lang="en-US" i="1">
                                  <a:latin typeface="Cambria Math" panose="02040503050406030204" pitchFamily="18" charset="0"/>
                                </a:rPr>
                                <m:t>𝑁</m:t>
                              </m:r>
                            </m:e>
                            <m:sub>
                              <m:r>
                                <m:rPr>
                                  <m:brk m:alnAt="23"/>
                                </m:rPr>
                                <a:rPr lang="en-US" i="1">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i="1">
                                  <a:latin typeface="Cambria Math" panose="02040503050406030204" pitchFamily="18" charset="0"/>
                                </a:rPr>
                                <m:t>𝑘</m:t>
                              </m:r>
                            </m:sup>
                          </m:sSup>
                        </m:e>
                      </m:nary>
                      <m:r>
                        <a:rPr lang="el-GR"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d>
                                <m:dPr>
                                  <m:ctrlPr>
                                    <a:rPr lang="en-US" i="1">
                                      <a:latin typeface="Cambria Math" panose="02040503050406030204" pitchFamily="18" charset="0"/>
                                    </a:rPr>
                                  </m:ctrlPr>
                                </m:dPr>
                                <m:e>
                                  <m:r>
                                    <a:rPr lang="en-US" b="0" i="1" smtClean="0">
                                      <a:latin typeface="Cambria Math" panose="02040503050406030204" pitchFamily="18" charset="0"/>
                                    </a:rPr>
                                    <m:t>𝑧</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e>
                          </m:nary>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sup>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𝑧</m:t>
                                  </m:r>
                                </m:den>
                              </m:f>
                            </m:e>
                          </m:d>
                        </m:e>
                      </m:nary>
                    </m:oMath>
                  </m:oMathPara>
                </a14:m>
                <a:endParaRPr lang="en-US" dirty="0" smtClean="0"/>
              </a:p>
              <a:p>
                <a:pPr>
                  <a:buClrTx/>
                  <a:buSzPct val="120000"/>
                  <a:buFont typeface="Arial" panose="020B0604020202020204" pitchFamily="34" charset="0"/>
                  <a:buChar char="•"/>
                </a:pPr>
                <a:r>
                  <a:rPr lang="en-US" dirty="0"/>
                  <a:t> </a:t>
                </a:r>
                <a:r>
                  <a:rPr lang="el-GR" dirty="0" smtClean="0"/>
                  <a:t>Αν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l-GR" b="0" i="1" smtClean="0">
                            <a:latin typeface="Cambria Math" panose="02040503050406030204" pitchFamily="18" charset="0"/>
                          </a:rPr>
                          <m:t>1</m:t>
                        </m:r>
                      </m:sub>
                    </m:sSub>
                    <m:r>
                      <a:rPr lang="el-GR" b="0" i="1" smtClean="0">
                        <a:latin typeface="Cambria Math" panose="02040503050406030204" pitchFamily="18" charset="0"/>
                      </a:rPr>
                      <m:t>=0</m:t>
                    </m:r>
                  </m:oMath>
                </a14:m>
                <a:r>
                  <a:rPr lang="el-GR" dirty="0" smtClean="0"/>
                  <a:t>, τότε έχουμε ένα αιτιατό </a:t>
                </a:r>
                <a:r>
                  <a:rPr lang="en-US" dirty="0" smtClean="0"/>
                  <a:t>FIR </a:t>
                </a:r>
                <a:r>
                  <a:rPr lang="el-GR" dirty="0" smtClean="0"/>
                  <a:t>σύστημα</a:t>
                </a:r>
                <a:endParaRPr lang="en-US" dirty="0" smtClean="0"/>
              </a:p>
              <a:p>
                <a:pPr marL="0" indent="0">
                  <a:buClrTx/>
                  <a:buSzPct val="120000"/>
                  <a:buNone/>
                </a:pPr>
                <a:endParaRPr lang="el-GR" sz="100" dirty="0" smtClean="0"/>
              </a:p>
              <a:p>
                <a:pPr marL="0" indent="0">
                  <a:buClrTx/>
                  <a:buSzPct val="12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i="1">
                                  <a:latin typeface="Cambria Math" panose="02040503050406030204" pitchFamily="18" charset="0"/>
                                </a:rPr>
                                <m:t>𝑘</m:t>
                              </m:r>
                            </m:sup>
                          </m:sSup>
                        </m:e>
                      </m:nary>
                      <m:r>
                        <a:rPr lang="el-GR"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0</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e>
                              </m:d>
                            </m:e>
                          </m:nary>
                        </m:num>
                        <m:den>
                          <m:sSup>
                            <m:sSupPr>
                              <m:ctrlPr>
                                <a:rPr lang="en-US" i="1">
                                  <a:latin typeface="Cambria Math" panose="02040503050406030204" pitchFamily="18" charset="0"/>
                                </a:rPr>
                              </m:ctrlPr>
                            </m:sSupPr>
                            <m:e>
                              <m:r>
                                <a:rPr lang="en-US" i="1">
                                  <a:latin typeface="Cambria Math" panose="02040503050406030204" pitchFamily="18" charset="0"/>
                                </a:rPr>
                                <m:t>𝑧</m:t>
                              </m:r>
                            </m:e>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sSup>
                        </m:den>
                      </m:f>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num>
                                <m:den>
                                  <m:r>
                                    <a:rPr lang="en-US" i="1">
                                      <a:latin typeface="Cambria Math" panose="02040503050406030204" pitchFamily="18" charset="0"/>
                                    </a:rPr>
                                    <m:t>𝑧</m:t>
                                  </m:r>
                                </m:den>
                              </m:f>
                            </m:e>
                          </m:d>
                        </m:e>
                      </m:nary>
                    </m:oMath>
                  </m:oMathPara>
                </a14:m>
                <a:endParaRPr lang="en-US" dirty="0" smtClean="0"/>
              </a:p>
              <a:p>
                <a:pPr>
                  <a:buClrTx/>
                  <a:buSzPct val="120000"/>
                  <a:buFont typeface="Arial" panose="020B0604020202020204" pitchFamily="34" charset="0"/>
                  <a:buChar char="•"/>
                </a:pPr>
                <a:r>
                  <a:rPr lang="en-US" dirty="0"/>
                  <a:t> </a:t>
                </a:r>
                <a:r>
                  <a:rPr lang="el-GR" dirty="0" smtClean="0"/>
                  <a:t>Παρατηρούμε ότι έχει μόνο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oMath>
                </a14:m>
                <a:r>
                  <a:rPr lang="en-US" dirty="0"/>
                  <a:t> </a:t>
                </a:r>
                <a:r>
                  <a:rPr lang="el-GR" dirty="0"/>
                  <a:t>πόλους στο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=0</m:t>
                    </m:r>
                  </m:oMath>
                </a14:m>
                <a:r>
                  <a:rPr lang="en-US" dirty="0"/>
                  <a:t> </a:t>
                </a:r>
                <a:endParaRPr lang="el-GR" dirty="0" smtClean="0"/>
              </a:p>
              <a:p>
                <a:pPr lvl="1">
                  <a:buClrTx/>
                  <a:buSzPct val="120000"/>
                  <a:buFont typeface="Arial" panose="020B0604020202020204" pitchFamily="34" charset="0"/>
                  <a:buChar char="•"/>
                </a:pPr>
                <a:r>
                  <a:rPr lang="en-US" dirty="0" smtClean="0"/>
                  <a:t>ROC</a:t>
                </a:r>
                <a:r>
                  <a:rPr lang="en-US" dirty="0"/>
                  <a:t>: </a:t>
                </a:r>
                <a14:m>
                  <m:oMath xmlns:m="http://schemas.openxmlformats.org/officeDocument/2006/math">
                    <m:r>
                      <a:rPr lang="en-US" i="1">
                        <a:latin typeface="Cambria Math" panose="02040503050406030204" pitchFamily="18" charset="0"/>
                      </a:rPr>
                      <m:t>{</m:t>
                    </m:r>
                    <m:d>
                      <m:dPr>
                        <m:begChr m:val="|"/>
                        <m:endChr m:val="|"/>
                        <m:ctrlPr>
                          <a:rPr lang="el-GR" b="0" i="1" smtClean="0">
                            <a:latin typeface="Cambria Math" panose="02040503050406030204" pitchFamily="18" charset="0"/>
                          </a:rPr>
                        </m:ctrlPr>
                      </m:dPr>
                      <m:e>
                        <m:r>
                          <a:rPr lang="en-US" b="0" i="1" smtClean="0">
                            <a:latin typeface="Cambria Math" panose="02040503050406030204" pitchFamily="18" charset="0"/>
                          </a:rPr>
                          <m:t>𝑧</m:t>
                        </m:r>
                      </m:e>
                    </m:d>
                    <m:r>
                      <a:rPr lang="el-GR" b="0" i="1" smtClean="0">
                        <a:latin typeface="Cambria Math" panose="02040503050406030204" pitchFamily="18" charset="0"/>
                      </a:rPr>
                      <m:t>&gt;0</m:t>
                    </m:r>
                    <m:r>
                      <a:rPr lang="en-US" i="1">
                        <a:latin typeface="Cambria Math" panose="02040503050406030204" pitchFamily="18" charset="0"/>
                      </a:rPr>
                      <m:t>}</m:t>
                    </m:r>
                  </m:oMath>
                </a14:m>
                <a:endParaRPr lang="el-GR" dirty="0"/>
              </a:p>
              <a:p>
                <a:pPr>
                  <a:buClrTx/>
                  <a:buSzPct val="120000"/>
                  <a:buFont typeface="Arial" panose="020B0604020202020204" pitchFamily="34" charset="0"/>
                  <a:buChar char="•"/>
                </a:pPr>
                <a:r>
                  <a:rPr lang="el-GR" dirty="0"/>
                  <a:t> Επίσης έχει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2</m:t>
                        </m:r>
                      </m:sub>
                    </m:sSub>
                  </m:oMath>
                </a14:m>
                <a:r>
                  <a:rPr lang="el-GR" dirty="0"/>
                  <a:t> μηδενικά στο μιγαδικό </a:t>
                </a:r>
                <a:r>
                  <a:rPr lang="el-GR" dirty="0" smtClean="0"/>
                  <a:t>επίπεδο</a:t>
                </a:r>
                <a:endParaRPr lang="en-US" dirty="0" smtClean="0"/>
              </a:p>
              <a:p>
                <a:pPr>
                  <a:buClrTx/>
                  <a:buSzPct val="120000"/>
                  <a:buFont typeface="Arial" panose="020B0604020202020204" pitchFamily="34" charset="0"/>
                  <a:buChar char="•"/>
                </a:pPr>
                <a:r>
                  <a:rPr lang="en-US" dirty="0" smtClean="0"/>
                  <a:t> </a:t>
                </a:r>
                <a:r>
                  <a:rPr lang="el-GR" dirty="0" smtClean="0"/>
                  <a:t>Αν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2</m:t>
                        </m:r>
                      </m:sub>
                    </m:sSub>
                    <m:r>
                      <a:rPr lang="el-GR" i="1">
                        <a:latin typeface="Cambria Math" panose="02040503050406030204" pitchFamily="18" charset="0"/>
                      </a:rPr>
                      <m:t>=0</m:t>
                    </m:r>
                  </m:oMath>
                </a14:m>
                <a:r>
                  <a:rPr lang="el-GR" dirty="0"/>
                  <a:t>, τότε έχουμε ένα </a:t>
                </a:r>
                <a:r>
                  <a:rPr lang="el-GR" dirty="0" err="1" smtClean="0"/>
                  <a:t>αντι</a:t>
                </a:r>
                <a:r>
                  <a:rPr lang="el-GR" dirty="0" smtClean="0"/>
                  <a:t>-αιτιατό </a:t>
                </a:r>
                <a:r>
                  <a:rPr lang="en-US" dirty="0"/>
                  <a:t>FIR </a:t>
                </a:r>
                <a:r>
                  <a:rPr lang="el-GR" dirty="0"/>
                  <a:t>σύστημα</a:t>
                </a:r>
                <a:endParaRPr lang="en-US" dirty="0"/>
              </a:p>
              <a:p>
                <a:pPr marL="0" indent="0">
                  <a:buClrTx/>
                  <a:buSzPct val="120000"/>
                  <a:buNone/>
                </a:pPr>
                <a:endParaRPr lang="el-GR" sz="100" dirty="0"/>
              </a:p>
              <a:p>
                <a:pPr marL="0" indent="0">
                  <a:buClrTx/>
                  <a:buSzPct val="12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sSub>
                            <m:sSubPr>
                              <m:ctrlPr>
                                <a:rPr lang="en-US" i="1">
                                  <a:latin typeface="Cambria Math" panose="02040503050406030204" pitchFamily="18" charset="0"/>
                                </a:rPr>
                              </m:ctrlPr>
                            </m:sSubPr>
                            <m:e>
                              <m:r>
                                <m:rPr>
                                  <m:brk m:alnAt="23"/>
                                </m:rPr>
                                <a:rPr lang="en-US" i="1">
                                  <a:latin typeface="Cambria Math" panose="02040503050406030204" pitchFamily="18" charset="0"/>
                                </a:rPr>
                                <m:t>𝑁</m:t>
                              </m:r>
                            </m:e>
                            <m:sub>
                              <m:r>
                                <m:rPr>
                                  <m:brk m:alnAt="23"/>
                                </m:rPr>
                                <a:rPr lang="en-US" i="1">
                                  <a:latin typeface="Cambria Math" panose="02040503050406030204" pitchFamily="18" charset="0"/>
                                </a:rPr>
                                <m:t>1</m:t>
                              </m:r>
                            </m:sub>
                          </m:sSub>
                        </m:sub>
                        <m:sup>
                          <m:r>
                            <a:rPr lang="el-GR" b="0" i="1" smtClean="0">
                              <a:latin typeface="Cambria Math" panose="02040503050406030204" pitchFamily="18" charset="0"/>
                            </a:rPr>
                            <m:t>0</m:t>
                          </m:r>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𝑘</m:t>
                              </m:r>
                            </m:sub>
                          </m:sSub>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i="1">
                                  <a:latin typeface="Cambria Math" panose="02040503050406030204" pitchFamily="18" charset="0"/>
                                </a:rPr>
                                <m:t>𝑘</m:t>
                              </m:r>
                            </m:sup>
                          </m:sSup>
                        </m:e>
                      </m:nary>
                      <m:r>
                        <a:rPr lang="el-GR"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p>
                        <m:e>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e>
                          </m:d>
                        </m:e>
                      </m:nary>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num>
                                <m:den>
                                  <m:r>
                                    <a:rPr lang="en-US" i="1">
                                      <a:latin typeface="Cambria Math" panose="02040503050406030204" pitchFamily="18" charset="0"/>
                                    </a:rPr>
                                    <m:t>𝑧</m:t>
                                  </m:r>
                                </m:den>
                              </m:f>
                            </m:e>
                          </m:d>
                        </m:e>
                      </m:nary>
                    </m:oMath>
                  </m:oMathPara>
                </a14:m>
                <a:endParaRPr lang="en-US" dirty="0"/>
              </a:p>
              <a:p>
                <a:pPr>
                  <a:buClrTx/>
                  <a:buSzPct val="120000"/>
                  <a:buFont typeface="Arial" panose="020B0604020202020204" pitchFamily="34" charset="0"/>
                  <a:buChar char="•"/>
                </a:pPr>
                <a:r>
                  <a:rPr lang="en-US" dirty="0"/>
                  <a:t> </a:t>
                </a:r>
                <a:r>
                  <a:rPr lang="el-GR" dirty="0"/>
                  <a:t>Παρατηρούμε ότι έχει μόνο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m:t>
                        </m:r>
                      </m:sub>
                    </m:sSub>
                  </m:oMath>
                </a14:m>
                <a:r>
                  <a:rPr lang="en-US" dirty="0"/>
                  <a:t> </a:t>
                </a:r>
                <a:r>
                  <a:rPr lang="el-GR" dirty="0"/>
                  <a:t>πόλους στο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oMath>
                </a14:m>
                <a:r>
                  <a:rPr lang="en-US" dirty="0"/>
                  <a:t> </a:t>
                </a:r>
                <a:endParaRPr lang="el-GR" dirty="0"/>
              </a:p>
              <a:p>
                <a:pPr lvl="1">
                  <a:buClrTx/>
                  <a:buSzPct val="120000"/>
                  <a:buFont typeface="Arial" panose="020B0604020202020204" pitchFamily="34" charset="0"/>
                  <a:buChar char="•"/>
                </a:pPr>
                <a:r>
                  <a:rPr lang="en-US" dirty="0"/>
                  <a:t>ROC: </a:t>
                </a:r>
                <a14:m>
                  <m:oMath xmlns:m="http://schemas.openxmlformats.org/officeDocument/2006/math">
                    <m:r>
                      <a:rPr lang="en-US" i="1">
                        <a:latin typeface="Cambria Math" panose="02040503050406030204" pitchFamily="18" charset="0"/>
                      </a:rPr>
                      <m:t>{</m:t>
                    </m:r>
                    <m:d>
                      <m:dPr>
                        <m:begChr m:val="|"/>
                        <m:endChr m:val="|"/>
                        <m:ctrlPr>
                          <a:rPr lang="el-GR"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rPr>
                      <m:t>&lt;∞</m:t>
                    </m:r>
                    <m:r>
                      <a:rPr lang="en-US" i="1">
                        <a:latin typeface="Cambria Math" panose="02040503050406030204" pitchFamily="18" charset="0"/>
                      </a:rPr>
                      <m:t>}</m:t>
                    </m:r>
                  </m:oMath>
                </a14:m>
                <a:endParaRPr lang="el-GR" dirty="0"/>
              </a:p>
              <a:p>
                <a:pPr>
                  <a:buClrTx/>
                  <a:buSzPct val="120000"/>
                  <a:buFont typeface="Arial" panose="020B0604020202020204" pitchFamily="34" charset="0"/>
                  <a:buChar char="•"/>
                </a:pPr>
                <a:r>
                  <a:rPr lang="el-GR" dirty="0"/>
                  <a:t> Επίσης έχει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1</m:t>
                        </m:r>
                      </m:sub>
                    </m:sSub>
                  </m:oMath>
                </a14:m>
                <a:r>
                  <a:rPr lang="el-GR" dirty="0"/>
                  <a:t> μηδενικά στο μιγαδικό επίπεδο</a:t>
                </a:r>
                <a:endParaRPr lang="en-US" dirty="0"/>
              </a:p>
              <a:p>
                <a:pPr>
                  <a:buClrTx/>
                  <a:buSzPct val="120000"/>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9056718" cy="6226233"/>
              </a:xfrm>
              <a:blipFill rotWithShape="0">
                <a:blip r:embed="rId2"/>
                <a:stretch>
                  <a:fillRect l="-1817" t="-2348"/>
                </a:stretch>
              </a:blipFill>
            </p:spPr>
            <p:txBody>
              <a:bodyPr/>
              <a:lstStyle/>
              <a:p>
                <a:r>
                  <a:rPr lang="en-US">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40955066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a:buClrTx/>
              <a:buSzPct val="120000"/>
              <a:buFont typeface="Arial" panose="020B0604020202020204" pitchFamily="34" charset="0"/>
              <a:buChar char="•"/>
            </a:pPr>
            <a:r>
              <a:rPr lang="el-GR" dirty="0" smtClean="0"/>
              <a:t> Παράδειγμα:</a:t>
            </a:r>
            <a:endParaRPr lang="en-US" dirty="0" smtClean="0"/>
          </a:p>
          <a:p>
            <a:pPr marL="0" indent="0">
              <a:buClrTx/>
              <a:buSzPct val="120000"/>
              <a:buNone/>
            </a:pPr>
            <a:endParaRPr lang="en-US" dirty="0"/>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a:blip r:embed="rId2"/>
          <a:stretch>
            <a:fillRect/>
          </a:stretch>
        </p:blipFill>
        <p:spPr>
          <a:xfrm>
            <a:off x="-1" y="1247042"/>
            <a:ext cx="9138803" cy="5253512"/>
          </a:xfrm>
          <a:prstGeom prst="rect">
            <a:avLst/>
          </a:prstGeom>
        </p:spPr>
      </p:pic>
    </p:spTree>
    <p:extLst>
      <p:ext uri="{BB962C8B-B14F-4D97-AF65-F5344CB8AC3E}">
        <p14:creationId xmlns:p14="http://schemas.microsoft.com/office/powerpoint/2010/main" val="33068474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a:buClrTx/>
              <a:buSzPct val="120000"/>
              <a:buFont typeface="Arial" panose="020B0604020202020204" pitchFamily="34" charset="0"/>
              <a:buChar char="•"/>
            </a:pPr>
            <a:r>
              <a:rPr lang="el-GR" dirty="0" smtClean="0"/>
              <a:t> Παράδειγμα:</a:t>
            </a:r>
            <a:endParaRPr lang="en-US" dirty="0" smtClean="0"/>
          </a:p>
          <a:p>
            <a:pPr marL="0" indent="0">
              <a:buClrTx/>
              <a:buSzPct val="120000"/>
              <a:buNone/>
            </a:pPr>
            <a:endParaRPr lang="en-US" dirty="0"/>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8" name="Picture 7"/>
          <p:cNvPicPr>
            <a:picLocks noChangeAspect="1"/>
          </p:cNvPicPr>
          <p:nvPr/>
        </p:nvPicPr>
        <p:blipFill>
          <a:blip r:embed="rId2"/>
          <a:stretch>
            <a:fillRect/>
          </a:stretch>
        </p:blipFill>
        <p:spPr>
          <a:xfrm>
            <a:off x="23649" y="1354904"/>
            <a:ext cx="9086307" cy="5145650"/>
          </a:xfrm>
          <a:prstGeom prst="rect">
            <a:avLst/>
          </a:prstGeom>
        </p:spPr>
      </p:pic>
    </p:spTree>
    <p:extLst>
      <p:ext uri="{BB962C8B-B14F-4D97-AF65-F5344CB8AC3E}">
        <p14:creationId xmlns:p14="http://schemas.microsoft.com/office/powerpoint/2010/main" val="345984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a:buClrTx/>
              <a:buSzPct val="120000"/>
              <a:buFont typeface="Arial" panose="020B0604020202020204" pitchFamily="34" charset="0"/>
              <a:buChar char="•"/>
            </a:pPr>
            <a:r>
              <a:rPr lang="el-GR" dirty="0" smtClean="0"/>
              <a:t> Παράδειγμα:</a:t>
            </a:r>
            <a:endParaRPr lang="en-US" dirty="0" smtClean="0"/>
          </a:p>
          <a:p>
            <a:pPr marL="0" indent="0">
              <a:buClrTx/>
              <a:buSzPct val="120000"/>
              <a:buNone/>
            </a:pPr>
            <a:endParaRPr lang="en-US" dirty="0"/>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a:blip r:embed="rId2"/>
          <a:stretch>
            <a:fillRect/>
          </a:stretch>
        </p:blipFill>
        <p:spPr>
          <a:xfrm>
            <a:off x="0" y="1258713"/>
            <a:ext cx="9144000" cy="5241841"/>
          </a:xfrm>
          <a:prstGeom prst="rect">
            <a:avLst/>
          </a:prstGeom>
        </p:spPr>
      </p:pic>
    </p:spTree>
    <p:extLst>
      <p:ext uri="{BB962C8B-B14F-4D97-AF65-F5344CB8AC3E}">
        <p14:creationId xmlns:p14="http://schemas.microsoft.com/office/powerpoint/2010/main" val="13607641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a:buClrTx/>
                  <a:buSzPct val="120000"/>
                  <a:buFont typeface="Arial" panose="020B0604020202020204" pitchFamily="34" charset="0"/>
                  <a:buChar char="•"/>
                </a:pPr>
                <a:r>
                  <a:rPr lang="el-GR" dirty="0"/>
                  <a:t> </a:t>
                </a:r>
                <a:r>
                  <a:rPr lang="el-GR" dirty="0" smtClean="0"/>
                  <a:t>Χρειάζεται απαραίτητα κάθε φορά όλη η αυτή (εύκολη μεν, χρονοβόρα δε) διαδικασία για την εύρεση ενός </a:t>
                </a:r>
                <a:r>
                  <a:rPr lang="en-US" dirty="0" smtClean="0"/>
                  <a:t>minimum phase </a:t>
                </a:r>
                <a:r>
                  <a:rPr lang="el-GR" dirty="0" smtClean="0"/>
                  <a:t>συστήματος?</a:t>
                </a:r>
              </a:p>
              <a:p>
                <a:pPr marL="0" indent="0">
                  <a:buClrTx/>
                  <a:buSzPct val="120000"/>
                  <a:buNone/>
                </a:pPr>
                <a:endParaRPr lang="el-GR" dirty="0" smtClean="0"/>
              </a:p>
              <a:p>
                <a:pPr>
                  <a:buClrTx/>
                  <a:buSzPct val="120000"/>
                  <a:buFont typeface="Arial" panose="020B0604020202020204" pitchFamily="34" charset="0"/>
                  <a:buChar char="•"/>
                </a:pPr>
                <a:r>
                  <a:rPr lang="el-GR" dirty="0" smtClean="0"/>
                  <a:t> Όχι! </a:t>
                </a:r>
                <a:r>
                  <a:rPr lang="el-GR" dirty="0" smtClean="0">
                    <a:sym typeface="Wingdings" panose="05000000000000000000" pitchFamily="2" charset="2"/>
                  </a:rPr>
                  <a:t></a:t>
                </a:r>
              </a:p>
              <a:p>
                <a:pPr marL="0" indent="0">
                  <a:buClrTx/>
                  <a:buSzPct val="120000"/>
                  <a:buNone/>
                </a:pPr>
                <a:endParaRPr lang="el-GR" dirty="0">
                  <a:sym typeface="Wingdings" panose="05000000000000000000" pitchFamily="2" charset="2"/>
                </a:endParaRPr>
              </a:p>
              <a:p>
                <a:pPr>
                  <a:buClrTx/>
                  <a:buSzPct val="120000"/>
                  <a:buFont typeface="Arial" panose="020B0604020202020204" pitchFamily="34" charset="0"/>
                  <a:buChar char="•"/>
                </a:pPr>
                <a:r>
                  <a:rPr lang="el-GR" dirty="0" smtClean="0">
                    <a:sym typeface="Wingdings" panose="05000000000000000000" pitchFamily="2" charset="2"/>
                  </a:rPr>
                  <a:t> Είδαμε νωρίτερα ότι ένας όρος </a:t>
                </a:r>
                <a14:m>
                  <m:oMath xmlns:m="http://schemas.openxmlformats.org/officeDocument/2006/math">
                    <m:r>
                      <a:rPr lang="en-US" b="0" i="1" smtClean="0">
                        <a:latin typeface="Cambria Math" panose="02040503050406030204" pitchFamily="18" charset="0"/>
                        <a:sym typeface="Wingdings" panose="05000000000000000000" pitchFamily="2" charset="2"/>
                      </a:rPr>
                      <m:t>1−</m:t>
                    </m:r>
                    <m:r>
                      <a:rPr lang="en-US" b="0" i="1" smtClean="0">
                        <a:latin typeface="Cambria Math" panose="02040503050406030204" pitchFamily="18" charset="0"/>
                        <a:sym typeface="Wingdings" panose="05000000000000000000" pitchFamily="2" charset="2"/>
                      </a:rPr>
                      <m:t>𝑎</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𝑧</m:t>
                        </m:r>
                      </m:e>
                      <m:sup>
                        <m:r>
                          <a:rPr lang="en-US" b="0" i="1" smtClean="0">
                            <a:latin typeface="Cambria Math" panose="02040503050406030204" pitchFamily="18" charset="0"/>
                            <a:sym typeface="Wingdings" panose="05000000000000000000" pitchFamily="2" charset="2"/>
                          </a:rPr>
                          <m:t>−1</m:t>
                        </m:r>
                      </m:sup>
                    </m:sSup>
                  </m:oMath>
                </a14:m>
                <a:r>
                  <a:rPr lang="en-US" dirty="0" smtClean="0"/>
                  <a:t> </a:t>
                </a:r>
                <a:r>
                  <a:rPr lang="el-GR" dirty="0" smtClean="0"/>
                  <a:t>με </a:t>
                </a:r>
                <a14:m>
                  <m:oMath xmlns:m="http://schemas.openxmlformats.org/officeDocument/2006/math">
                    <m:r>
                      <a:rPr lang="el-GR" i="1" dirty="0" smtClean="0">
                        <a:latin typeface="Cambria Math" panose="02040503050406030204" pitchFamily="18" charset="0"/>
                      </a:rPr>
                      <m:t>𝛼</m:t>
                    </m:r>
                  </m:oMath>
                </a14:m>
                <a:r>
                  <a:rPr lang="el-GR" dirty="0" smtClean="0"/>
                  <a:t> </a:t>
                </a:r>
                <a:r>
                  <a:rPr lang="el-GR" b="1" dirty="0" smtClean="0"/>
                  <a:t>εκτός</a:t>
                </a:r>
                <a:r>
                  <a:rPr lang="el-GR" dirty="0" smtClean="0"/>
                  <a:t> μοναδιαίου κύκλου μπορεί να «καθρεπτιστεί» </a:t>
                </a:r>
                <a:r>
                  <a:rPr lang="el-GR" b="1" dirty="0" smtClean="0"/>
                  <a:t>εντός</a:t>
                </a:r>
                <a:r>
                  <a:rPr lang="el-GR" dirty="0" smtClean="0"/>
                  <a:t>, στη συζυγή αμοιβαία θέση, του μοναδιαίου κύκλου με χρήση του όρου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endParaRPr lang="en-US" dirty="0" smtClean="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r>
                  <a:rPr lang="el-GR" dirty="0"/>
                  <a:t> </a:t>
                </a:r>
                <a:r>
                  <a:rPr lang="el-GR" dirty="0" smtClean="0"/>
                  <a:t>Μια τέτοια κίνηση ΔΕΝ αλλάζει την απόκριση πλάτους (</a:t>
                </a:r>
                <a:r>
                  <a:rPr lang="en-US" dirty="0" smtClean="0"/>
                  <a:t>slide 9)</a:t>
                </a:r>
                <a:r>
                  <a:rPr lang="el-GR" dirty="0" smtClean="0"/>
                  <a:t>!</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Οπότε για την εύρεση του </a:t>
                </a:r>
                <a:r>
                  <a:rPr lang="en-US" dirty="0" smtClean="0"/>
                  <a:t>minimum phase </a:t>
                </a:r>
                <a:r>
                  <a:rPr lang="el-GR" dirty="0" smtClean="0"/>
                  <a:t>συστήματος αρκεί να αλλάξουμε τους όρους </a:t>
                </a:r>
                <a14:m>
                  <m:oMath xmlns:m="http://schemas.openxmlformats.org/officeDocument/2006/math">
                    <m:r>
                      <a:rPr lang="en-US" i="1">
                        <a:latin typeface="Cambria Math" panose="02040503050406030204" pitchFamily="18" charset="0"/>
                        <a:sym typeface="Wingdings" panose="05000000000000000000" pitchFamily="2" charset="2"/>
                      </a:rPr>
                      <m:t>1−</m:t>
                    </m:r>
                    <m:r>
                      <a:rPr lang="en-US" i="1">
                        <a:latin typeface="Cambria Math" panose="02040503050406030204" pitchFamily="18" charset="0"/>
                        <a:sym typeface="Wingdings" panose="05000000000000000000" pitchFamily="2" charset="2"/>
                      </a:rPr>
                      <m:t>𝑎</m:t>
                    </m:r>
                    <m:sSup>
                      <m:sSupPr>
                        <m:ctrlPr>
                          <a:rPr lang="en-US" i="1">
                            <a:latin typeface="Cambria Math" panose="02040503050406030204" pitchFamily="18" charset="0"/>
                            <a:sym typeface="Wingdings" panose="05000000000000000000" pitchFamily="2" charset="2"/>
                          </a:rPr>
                        </m:ctrlPr>
                      </m:sSupPr>
                      <m:e>
                        <m:r>
                          <a:rPr lang="en-US" i="1">
                            <a:latin typeface="Cambria Math" panose="02040503050406030204" pitchFamily="18" charset="0"/>
                            <a:sym typeface="Wingdings" panose="05000000000000000000" pitchFamily="2" charset="2"/>
                          </a:rPr>
                          <m:t>𝑧</m:t>
                        </m:r>
                      </m:e>
                      <m:sup>
                        <m:r>
                          <a:rPr lang="en-US" i="1">
                            <a:latin typeface="Cambria Math" panose="02040503050406030204" pitchFamily="18" charset="0"/>
                            <a:sym typeface="Wingdings" panose="05000000000000000000" pitchFamily="2" charset="2"/>
                          </a:rPr>
                          <m:t>−1</m:t>
                        </m:r>
                      </m:sup>
                    </m:sSup>
                  </m:oMath>
                </a14:m>
                <a:r>
                  <a:rPr lang="en-US" dirty="0"/>
                  <a:t> </a:t>
                </a:r>
                <a:r>
                  <a:rPr lang="el-GR" b="1" dirty="0"/>
                  <a:t>εκτός</a:t>
                </a:r>
                <a:r>
                  <a:rPr lang="el-GR" dirty="0"/>
                  <a:t> μοναδιαίου κύκλου </a:t>
                </a:r>
                <a:r>
                  <a:rPr lang="el-GR" dirty="0" smtClean="0"/>
                  <a:t>με όρους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oMath>
                </a14:m>
                <a:r>
                  <a:rPr lang="el-GR" dirty="0" smtClean="0"/>
                  <a:t> </a:t>
                </a:r>
                <a:r>
                  <a:rPr lang="en-US" dirty="0" smtClean="0"/>
                  <a:t>(</a:t>
                </a:r>
                <a:r>
                  <a:rPr lang="el-GR" dirty="0" smtClean="0"/>
                  <a:t>αναγκαστικά </a:t>
                </a:r>
                <a:r>
                  <a:rPr lang="el-GR" b="1" dirty="0" smtClean="0"/>
                  <a:t>εντός</a:t>
                </a:r>
                <a:r>
                  <a:rPr lang="el-GR" dirty="0" smtClean="0"/>
                  <a:t> μοναδιαίου κύκλου)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05" t="-1784" r="-952"/>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407715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n-US" b="1" dirty="0" smtClean="0"/>
                  <a:t> </a:t>
                </a:r>
                <a:r>
                  <a:rPr lang="el-GR" b="1" dirty="0" smtClean="0"/>
                  <a:t>Διάσπαση σε Ελάχιστης Φάσης και </a:t>
                </a:r>
                <a:r>
                  <a:rPr lang="en-US" b="1" dirty="0" smtClean="0"/>
                  <a:t>All-pass </a:t>
                </a:r>
                <a:r>
                  <a:rPr lang="el-GR" b="1" dirty="0" smtClean="0"/>
                  <a:t>Συστήματα</a:t>
                </a:r>
                <a:endParaRPr lang="el-GR" dirty="0" smtClean="0"/>
              </a:p>
              <a:p>
                <a:pPr>
                  <a:buClrTx/>
                  <a:buSzPct val="120000"/>
                  <a:buFont typeface="Arial" panose="020B0604020202020204" pitchFamily="34" charset="0"/>
                  <a:buChar char="•"/>
                </a:pPr>
                <a:r>
                  <a:rPr lang="el-GR" dirty="0" smtClean="0"/>
                  <a:t> Παράδειγμα:</a:t>
                </a:r>
                <a:endParaRPr lang="en-US" dirty="0" smtClean="0"/>
              </a:p>
              <a:p>
                <a:pPr>
                  <a:buClrTx/>
                  <a:buSzPct val="120000"/>
                  <a:buFont typeface="Courier New" panose="02070309020205020404" pitchFamily="49" charset="0"/>
                  <a:buChar char="o"/>
                </a:pPr>
                <a:r>
                  <a:rPr lang="en-US" dirty="0"/>
                  <a:t> </a:t>
                </a:r>
                <a:r>
                  <a:rPr lang="el-GR" dirty="0" smtClean="0"/>
                  <a:t>Βρείτε το σύστημα ελάχιστης φάσης που αντιστοιχεί στο σύστημα</a:t>
                </a:r>
                <a:r>
                  <a:rPr lang="en-US" dirty="0" smtClean="0"/>
                  <a:t/>
                </a:r>
                <a:br>
                  <a:rPr lang="en-US" dirty="0" smtClean="0"/>
                </a:br>
                <a:r>
                  <a:rPr lang="el-GR" dirty="0" smtClean="0"/>
                  <a:t> </a:t>
                </a:r>
                <a:endParaRPr lang="en-US"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)(1+9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1−0.81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73" t="-1784"/>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5123580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l-GR" b="1" dirty="0" smtClean="0"/>
              <a:t> Συστήματα Ελάχιστης Φάσης</a:t>
            </a:r>
            <a:endParaRPr lang="el-GR" dirty="0"/>
          </a:p>
          <a:p>
            <a:pPr marL="0" indent="0">
              <a:buClrTx/>
              <a:buSzPct val="120000"/>
              <a:buNone/>
            </a:pPr>
            <a:endParaRPr lang="en-US" dirty="0" smtClean="0"/>
          </a:p>
          <a:p>
            <a:pPr>
              <a:buClrTx/>
              <a:buSzPct val="120000"/>
              <a:buFont typeface="Arial" panose="020B0604020202020204" pitchFamily="34" charset="0"/>
              <a:buChar char="•"/>
            </a:pPr>
            <a:r>
              <a:rPr lang="en-US" dirty="0"/>
              <a:t> </a:t>
            </a:r>
            <a:r>
              <a:rPr lang="el-GR" dirty="0" smtClean="0"/>
              <a:t>Συστήματα με όλους τους πόλους και όλα τα μηδενικά εντός μοναδιαίου κύκλου</a:t>
            </a:r>
          </a:p>
          <a:p>
            <a:pPr marL="0" indent="0">
              <a:buClrTx/>
              <a:buSzPct val="120000"/>
              <a:buNone/>
            </a:pPr>
            <a:endParaRPr lang="en-US" dirty="0" smtClean="0"/>
          </a:p>
          <a:p>
            <a:pPr>
              <a:buClrTx/>
              <a:buSzPct val="120000"/>
              <a:buFont typeface="Arial" panose="020B0604020202020204" pitchFamily="34" charset="0"/>
              <a:buChar char="•"/>
            </a:pPr>
            <a:r>
              <a:rPr lang="en-US" dirty="0"/>
              <a:t> </a:t>
            </a:r>
            <a:r>
              <a:rPr lang="el-GR" dirty="0" smtClean="0"/>
              <a:t>Εναλλακτικά, συστήματα αιτιατά και ευσταθή, και με αιτιατό και ευσταθές αντίστροφο σύστημα</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Γιατί τα συστήματα αυτά ονομάζονται ελάχιστης φάσης?</a:t>
            </a:r>
          </a:p>
          <a:p>
            <a:pPr marL="0" indent="0">
              <a:buClrTx/>
              <a:buSzPct val="120000"/>
              <a:buNone/>
            </a:pPr>
            <a:endParaRPr lang="el-GR" dirty="0" smtClean="0"/>
          </a:p>
          <a:p>
            <a:pPr>
              <a:buClrTx/>
              <a:buSzPct val="120000"/>
              <a:buFont typeface="Arial" panose="020B0604020202020204" pitchFamily="34" charset="0"/>
              <a:buChar char="•"/>
            </a:pPr>
            <a:r>
              <a:rPr lang="el-GR" dirty="0"/>
              <a:t> </a:t>
            </a:r>
            <a:r>
              <a:rPr lang="el-GR" dirty="0" smtClean="0"/>
              <a:t>Η επιλογή του ονόματος προέρχεται από μια ιδιότητα της απόκρισης φάσης τους</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r>
              <a:rPr lang="el-GR" dirty="0" smtClean="0"/>
              <a:t> Ας τη δούμε, μαζί με άλλες δυο σημαντικές ιδιότητες των συστημάτων αυτών</a:t>
            </a:r>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3153595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290656"/>
              </a:xfrm>
            </p:spPr>
            <p:txBody>
              <a:bodyPr>
                <a:normAutofit fontScale="92500"/>
              </a:bodyPr>
              <a:lstStyle/>
              <a:p>
                <a:pPr>
                  <a:buClrTx/>
                  <a:buSzPct val="120000"/>
                  <a:buFont typeface="Arial" panose="020B0604020202020204" pitchFamily="34" charset="0"/>
                  <a:buChar char="•"/>
                </a:pPr>
                <a:r>
                  <a:rPr lang="el-GR" b="1" dirty="0" smtClean="0"/>
                  <a:t> </a:t>
                </a:r>
                <a:r>
                  <a:rPr lang="el-GR" sz="2200" b="1" dirty="0" smtClean="0"/>
                  <a:t>Συστήματα Ελάχιστης Φάσης</a:t>
                </a:r>
                <a:endParaRPr lang="el-GR" sz="2200" dirty="0"/>
              </a:p>
              <a:p>
                <a:pPr>
                  <a:buClrTx/>
                  <a:buSzPct val="120000"/>
                  <a:buFont typeface="Arial" panose="020B0604020202020204" pitchFamily="34" charset="0"/>
                  <a:buChar char="•"/>
                </a:pPr>
                <a:r>
                  <a:rPr lang="el-GR" dirty="0" smtClean="0"/>
                  <a:t> Έχουμε δείξει ότι </a:t>
                </a:r>
                <a:endParaRPr lang="el-GR"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r>
                        <a:rPr lang="el-GR"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𝑚𝑖𝑛</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𝑎𝑝</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oMath>
                  </m:oMathPara>
                </a14:m>
                <a:endParaRPr lang="el-GR" dirty="0" smtClean="0"/>
              </a:p>
              <a:p>
                <a:pPr>
                  <a:buClrTx/>
                  <a:buSzPct val="120000"/>
                  <a:buFont typeface="Arial" panose="020B0604020202020204" pitchFamily="34" charset="0"/>
                  <a:buChar char="•"/>
                </a:pPr>
                <a:r>
                  <a:rPr lang="el-GR" dirty="0" smtClean="0"/>
                  <a:t> Όμως γνωρίζουμε ότι </a:t>
                </a: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r>
                        <a:rPr lang="en-US" b="0" i="1" smtClean="0">
                          <a:latin typeface="Cambria Math" panose="02040503050406030204" pitchFamily="18" charset="0"/>
                        </a:rPr>
                        <m:t>≤0    ∀   </m:t>
                      </m:r>
                      <m:r>
                        <a:rPr lang="en-US" b="0" i="1" smtClean="0">
                          <a:latin typeface="Cambria Math" panose="02040503050406030204" pitchFamily="18" charset="0"/>
                        </a:rPr>
                        <m:t>𝜔</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𝜋</m:t>
                          </m:r>
                        </m:e>
                      </m:d>
                    </m:oMath>
                  </m:oMathPara>
                </a14:m>
                <a:endParaRPr lang="en-US" b="0" dirty="0" smtClean="0"/>
              </a:p>
              <a:p>
                <a:pPr>
                  <a:buClrTx/>
                  <a:buSzPct val="120000"/>
                  <a:buFont typeface="Arial" panose="020B0604020202020204" pitchFamily="34" charset="0"/>
                  <a:buChar char="•"/>
                </a:pPr>
                <a:r>
                  <a:rPr lang="en-US" dirty="0" smtClean="0"/>
                  <a:t> </a:t>
                </a:r>
                <a:r>
                  <a:rPr lang="el-GR" dirty="0" smtClean="0"/>
                  <a:t>Έτσι </a:t>
                </a:r>
                <a:endParaRPr lang="en-US"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n-US" b="0" i="1" smtClean="0">
                          <a:latin typeface="Cambria Math" panose="02040503050406030204" pitchFamily="18" charset="0"/>
                        </a:rPr>
                        <m:t>)</m:t>
                      </m:r>
                    </m:oMath>
                  </m:oMathPara>
                </a14:m>
                <a:endParaRPr lang="en-US" dirty="0"/>
              </a:p>
              <a:p>
                <a:pPr>
                  <a:buClrTx/>
                  <a:buSzPct val="120000"/>
                  <a:buFont typeface="Arial" panose="020B0604020202020204" pitchFamily="34" charset="0"/>
                  <a:buChar char="•"/>
                </a:pPr>
                <a:r>
                  <a:rPr lang="en-US" dirty="0" smtClean="0"/>
                  <a:t> </a:t>
                </a:r>
                <a:r>
                  <a:rPr lang="el-GR" dirty="0" smtClean="0"/>
                  <a:t>Αυτό σημαίνει ότι ένα σύστημα ελάχιστης φάσης έχει την </a:t>
                </a:r>
                <a:r>
                  <a:rPr lang="el-GR" b="1" dirty="0" smtClean="0"/>
                  <a:t>απόκριση φάσης με τις μεγαλύτερες τιμές</a:t>
                </a:r>
                <a:r>
                  <a:rPr lang="el-GR" dirty="0" smtClean="0"/>
                  <a:t> από κάθε άλλο σύστημα με την ίδια απόκριση πλάτους</a:t>
                </a:r>
              </a:p>
              <a:p>
                <a:pPr>
                  <a:buClrTx/>
                  <a:buSzPct val="120000"/>
                  <a:buFont typeface="Arial" panose="020B0604020202020204" pitchFamily="34" charset="0"/>
                  <a:buChar char="•"/>
                </a:pPr>
                <a:r>
                  <a:rPr lang="el-GR" dirty="0"/>
                  <a:t> </a:t>
                </a:r>
                <a:r>
                  <a:rPr lang="el-GR" dirty="0" smtClean="0"/>
                  <a:t>Εναλλακτικά, αν ορίσουμε την συνάρτηση «καθυστέρηση φάσης» ως την αρνητική της απόκρισης φάσης</a:t>
                </a:r>
              </a:p>
              <a:p>
                <a:pPr marL="0" indent="0">
                  <a:buClrTx/>
                  <a:buSzPct val="120000"/>
                  <a:buNone/>
                </a:pPr>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𝜃</m:t>
                      </m:r>
                      <m:d>
                        <m:dPr>
                          <m:ctrlPr>
                            <a:rPr lang="en-US" b="0" i="1" smtClean="0">
                              <a:latin typeface="Cambria Math" panose="02040503050406030204" pitchFamily="18" charset="0"/>
                            </a:rPr>
                          </m:ctrlPr>
                        </m:dPr>
                        <m:e>
                          <m:r>
                            <a:rPr lang="el-GR" b="0" i="1" smtClean="0">
                              <a:latin typeface="Cambria Math" panose="02040503050406030204" pitchFamily="18" charset="0"/>
                            </a:rPr>
                            <m:t>𝜔</m:t>
                          </m:r>
                        </m:e>
                      </m:d>
                      <m:r>
                        <a:rPr lang="el-GR" b="0" i="1" smtClean="0">
                          <a:latin typeface="Cambria Math" panose="02040503050406030204" pitchFamily="18" charset="0"/>
                        </a:rPr>
                        <m:t>=</m:t>
                      </m:r>
                      <m:r>
                        <a:rPr lang="en-US" b="0" i="1" smtClean="0">
                          <a:latin typeface="Cambria Math" panose="02040503050406030204" pitchFamily="18" charset="0"/>
                        </a:rPr>
                        <m:t>−</m:t>
                      </m:r>
                      <m:r>
                        <a:rPr lang="el-GR"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r>
                        <a:rPr lang="el-GR" b="0" i="1" smtClean="0">
                          <a:latin typeface="Cambria Math" panose="02040503050406030204" pitchFamily="18" charset="0"/>
                        </a:rPr>
                        <m:t>)</m:t>
                      </m:r>
                    </m:oMath>
                  </m:oMathPara>
                </a14:m>
                <a:endParaRPr lang="el-GR" dirty="0" smtClean="0"/>
              </a:p>
              <a:p>
                <a:pPr marL="0" indent="0">
                  <a:buClrTx/>
                  <a:buSzPct val="120000"/>
                  <a:buNone/>
                </a:pPr>
                <a:r>
                  <a:rPr lang="el-GR" dirty="0"/>
                  <a:t> </a:t>
                </a:r>
                <a:r>
                  <a:rPr lang="el-GR" dirty="0" smtClean="0"/>
                  <a:t> τότε </a:t>
                </a:r>
                <a:r>
                  <a:rPr lang="el-GR" b="1" dirty="0" smtClean="0"/>
                  <a:t>το αιτιατό και ευσταθές σύστημα ελάχιστης φάσης έχει την καθυστέρηση</a:t>
                </a:r>
                <a:br>
                  <a:rPr lang="el-GR" b="1" dirty="0" smtClean="0"/>
                </a:br>
                <a:r>
                  <a:rPr lang="el-GR" b="1" dirty="0" smtClean="0"/>
                  <a:t>  φάσης με τις μικρότερες τιμές </a:t>
                </a:r>
                <a:r>
                  <a:rPr lang="el-GR" dirty="0" smtClean="0"/>
                  <a:t>από όλα τα συστήματα με την ίδια απόκριση πλάτους</a:t>
                </a:r>
              </a:p>
              <a:p>
                <a:pPr>
                  <a:buClrTx/>
                  <a:buSzPct val="120000"/>
                  <a:buFont typeface="Arial" panose="020B0604020202020204" pitchFamily="34" charset="0"/>
                  <a:buChar char="•"/>
                </a:pPr>
                <a:r>
                  <a:rPr lang="el-GR" dirty="0"/>
                  <a:t> </a:t>
                </a:r>
                <a:r>
                  <a:rPr lang="el-GR" dirty="0" smtClean="0"/>
                  <a:t>Ένα πιο σωστό όνομα για τα συστήματα αυτά θα ήταν «ελάχιστης καθυστέρησης φάσης», αλλά έχει επικρατήσει απλά το «ελάχιστης φάσης»</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290656"/>
              </a:xfrm>
              <a:blipFill rotWithShape="0">
                <a:blip r:embed="rId2"/>
                <a:stretch>
                  <a:fillRect l="-1837" t="-1453"/>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425682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l-GR" b="1" dirty="0" smtClean="0"/>
                  <a:t> Συστήματα Ελάχιστης Φάσης</a:t>
                </a:r>
                <a:endParaRPr lang="el-GR" dirty="0"/>
              </a:p>
              <a:p>
                <a:pPr>
                  <a:buClrTx/>
                  <a:buSzPct val="120000"/>
                  <a:buFont typeface="Arial" panose="020B0604020202020204" pitchFamily="34" charset="0"/>
                  <a:buChar char="•"/>
                </a:pPr>
                <a:r>
                  <a:rPr lang="el-GR" dirty="0" smtClean="0"/>
                  <a:t> Έχουμε δείξει ότι </a:t>
                </a:r>
                <a:endParaRPr lang="el-GR"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r>
                        <a:rPr lang="el-GR"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𝑚𝑖𝑛</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𝑎𝑝</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oMath>
                  </m:oMathPara>
                </a14:m>
                <a:endParaRPr lang="el-GR" dirty="0" smtClean="0"/>
              </a:p>
              <a:p>
                <a:pPr>
                  <a:buClrTx/>
                  <a:buSzPct val="120000"/>
                  <a:buFont typeface="Arial" panose="020B0604020202020204" pitchFamily="34" charset="0"/>
                  <a:buChar char="•"/>
                </a:pPr>
                <a:r>
                  <a:rPr lang="el-GR" dirty="0" smtClean="0"/>
                  <a:t> Κατά συνέπεια </a:t>
                </a:r>
                <a:endParaRPr lang="en-US"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grd</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e>
                      </m:d>
                      <m:r>
                        <a:rPr lang="en-US" b="0" i="1" smtClean="0">
                          <a:latin typeface="Cambria Math" panose="02040503050406030204" pitchFamily="18" charset="0"/>
                        </a:rPr>
                        <m:t>=</m:t>
                      </m:r>
                      <m:r>
                        <m:rPr>
                          <m:sty m:val="p"/>
                        </m:rPr>
                        <a:rPr lang="en-US" i="0">
                          <a:latin typeface="Cambria Math" panose="02040503050406030204" pitchFamily="18" charset="0"/>
                        </a:rPr>
                        <m:t>grd</m:t>
                      </m:r>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𝑚𝑖𝑛</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e>
                      </m:d>
                      <m:r>
                        <a:rPr lang="en-US" b="0" i="1" smtClean="0">
                          <a:latin typeface="Cambria Math" panose="02040503050406030204" pitchFamily="18" charset="0"/>
                        </a:rPr>
                        <m:t>+</m:t>
                      </m:r>
                      <m:r>
                        <m:rPr>
                          <m:sty m:val="p"/>
                        </m:rPr>
                        <a:rPr lang="en-US" i="0">
                          <a:latin typeface="Cambria Math" panose="02040503050406030204" pitchFamily="18" charset="0"/>
                        </a:rPr>
                        <m:t>grd</m:t>
                      </m:r>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𝑎𝑝</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l-GR" i="1">
                                      <a:latin typeface="Cambria Math" panose="02040503050406030204" pitchFamily="18" charset="0"/>
                                    </a:rPr>
                                    <m:t>𝜔</m:t>
                                  </m:r>
                                </m:sup>
                              </m:sSup>
                            </m:e>
                          </m:d>
                        </m:e>
                      </m:d>
                    </m:oMath>
                  </m:oMathPara>
                </a14:m>
                <a:endParaRPr lang="el-GR" dirty="0" smtClean="0"/>
              </a:p>
              <a:p>
                <a:pPr>
                  <a:buClrTx/>
                  <a:buSzPct val="120000"/>
                  <a:buFont typeface="Arial" panose="020B0604020202020204" pitchFamily="34" charset="0"/>
                  <a:buChar char="•"/>
                </a:pPr>
                <a:r>
                  <a:rPr lang="el-GR" dirty="0" smtClean="0"/>
                  <a:t> Όμως γνωρίζουμε ότι </a:t>
                </a:r>
              </a:p>
              <a:p>
                <a:pPr marL="0" indent="0">
                  <a:buClrTx/>
                  <a:buSzPct val="12000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grd</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𝑎𝑝</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e>
                      </m:d>
                      <m:r>
                        <a:rPr lang="en-US" b="0" i="1" smtClean="0">
                          <a:latin typeface="Cambria Math" panose="02040503050406030204" pitchFamily="18" charset="0"/>
                        </a:rPr>
                        <m:t>&gt;0    ∀   </m:t>
                      </m:r>
                      <m:r>
                        <a:rPr lang="en-US" b="0" i="1" smtClean="0">
                          <a:latin typeface="Cambria Math" panose="02040503050406030204" pitchFamily="18" charset="0"/>
                        </a:rPr>
                        <m:t>𝜔</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𝜋</m:t>
                          </m:r>
                        </m:e>
                      </m:d>
                    </m:oMath>
                  </m:oMathPara>
                </a14:m>
                <a:endParaRPr lang="en-US" b="0" dirty="0" smtClean="0"/>
              </a:p>
              <a:p>
                <a:pPr>
                  <a:buClrTx/>
                  <a:buSzPct val="120000"/>
                  <a:buFont typeface="Arial" panose="020B0604020202020204" pitchFamily="34" charset="0"/>
                  <a:buChar char="•"/>
                </a:pPr>
                <a:r>
                  <a:rPr lang="en-US" dirty="0" smtClean="0"/>
                  <a:t> </a:t>
                </a:r>
                <a:r>
                  <a:rPr lang="el-GR" dirty="0" smtClean="0"/>
                  <a:t>Έτσι </a:t>
                </a:r>
                <a:endParaRPr lang="en-US" b="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grd</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𝐻</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𝜔</m:t>
                                  </m:r>
                                </m:sup>
                              </m:sSup>
                            </m:e>
                          </m:d>
                        </m:e>
                      </m:d>
                      <m:r>
                        <a:rPr lang="en-US" b="0" i="1" smtClean="0">
                          <a:latin typeface="Cambria Math" panose="02040503050406030204" pitchFamily="18" charset="0"/>
                        </a:rPr>
                        <m:t>&gt;</m:t>
                      </m:r>
                      <m:r>
                        <m:rPr>
                          <m:sty m:val="p"/>
                        </m:rPr>
                        <a:rPr lang="en-US">
                          <a:latin typeface="Cambria Math" panose="02040503050406030204" pitchFamily="18" charset="0"/>
                        </a:rPr>
                        <m:t>grd</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𝑚𝑖𝑛</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l-GR" b="0" i="1" smtClean="0">
                                      <a:latin typeface="Cambria Math" panose="02040503050406030204" pitchFamily="18" charset="0"/>
                                    </a:rPr>
                                    <m:t>𝜔</m:t>
                                  </m:r>
                                </m:sup>
                              </m:sSup>
                            </m:e>
                          </m:d>
                        </m:e>
                      </m:d>
                    </m:oMath>
                  </m:oMathPara>
                </a14:m>
                <a:endParaRPr lang="en-US" dirty="0"/>
              </a:p>
              <a:p>
                <a:pPr>
                  <a:buClrTx/>
                  <a:buSzPct val="120000"/>
                  <a:buFont typeface="Arial" panose="020B0604020202020204" pitchFamily="34" charset="0"/>
                  <a:buChar char="•"/>
                </a:pPr>
                <a:r>
                  <a:rPr lang="en-US" dirty="0" smtClean="0"/>
                  <a:t> </a:t>
                </a:r>
                <a:r>
                  <a:rPr lang="el-GR" dirty="0" smtClean="0"/>
                  <a:t>Αυτό σημαίνει ότι ένα σύστημα ελάχιστης φάσης έχει την </a:t>
                </a:r>
                <a:r>
                  <a:rPr lang="el-GR" b="1" dirty="0" smtClean="0"/>
                  <a:t>καθυστέρηση ομάδας με τις μικρότερες τιμές, δηλ. την ελάχιστη καθυστέρηση ομάδας</a:t>
                </a:r>
                <a:r>
                  <a:rPr lang="el-GR" dirty="0" smtClean="0"/>
                  <a:t> από κάθε άλλο σύστημα με την ίδια απόκριση πλάτους</a:t>
                </a:r>
              </a:p>
              <a:p>
                <a:pPr>
                  <a:buClrTx/>
                  <a:buSzPct val="120000"/>
                  <a:buFont typeface="Arial" panose="020B0604020202020204" pitchFamily="34" charset="0"/>
                  <a:buChar char="•"/>
                </a:pPr>
                <a:r>
                  <a:rPr lang="el-GR" dirty="0" smtClean="0"/>
                  <a:t> Ένα πιο σωστό όνομα για τα συστήματα αυτά θα ήταν «ελάχιστης καθυστέρησης ομάδας», αλλά δε χρησιμοποιείται αυτός ο όρος</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959040" cy="6154535"/>
              </a:xfrm>
              <a:blipFill rotWithShape="0">
                <a:blip r:embed="rId2"/>
                <a:stretch>
                  <a:fillRect l="-1905" t="-1784" r="-816"/>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21099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3" y="346019"/>
                <a:ext cx="8858310" cy="6154535"/>
              </a:xfrm>
            </p:spPr>
            <p:txBody>
              <a:bodyPr>
                <a:normAutofit/>
              </a:bodyPr>
              <a:lstStyle/>
              <a:p>
                <a:pPr>
                  <a:buClrTx/>
                  <a:buSzPct val="120000"/>
                  <a:buFont typeface="Arial" panose="020B0604020202020204" pitchFamily="34" charset="0"/>
                  <a:buChar char="•"/>
                </a:pPr>
                <a:r>
                  <a:rPr lang="el-GR" b="1" dirty="0" smtClean="0"/>
                  <a:t> Συστήματα Ελάχιστης Φάσης</a:t>
                </a:r>
                <a:endParaRPr lang="el-GR" dirty="0"/>
              </a:p>
              <a:p>
                <a:pPr>
                  <a:buClrTx/>
                  <a:buSzPct val="120000"/>
                  <a:buFont typeface="Arial" panose="020B0604020202020204" pitchFamily="34" charset="0"/>
                  <a:buChar char="•"/>
                </a:pPr>
                <a:r>
                  <a:rPr lang="el-GR" dirty="0" smtClean="0"/>
                  <a:t> Μπορεί να δειχθεί ότι η κρουστική απόκριση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l-GR" dirty="0" smtClean="0"/>
                  <a:t> ενός συστήματος ελάχιστης φάσης και οι κρουστικές αποκρίσεις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smtClean="0"/>
                  <a:t> </a:t>
                </a:r>
                <a:r>
                  <a:rPr lang="el-GR" dirty="0" smtClean="0"/>
                  <a:t>άλλων συστημάτων με την ίδια απόκριση πλάτους ικανοποιούν τη σχέση</a:t>
                </a:r>
                <a:r>
                  <a:rPr lang="en-US" dirty="0" smtClean="0"/>
                  <a:t> </a:t>
                </a:r>
                <a:r>
                  <a:rPr lang="el-GR" b="1" i="1" dirty="0" smtClean="0"/>
                  <a:t>μερικής ενέργειας</a:t>
                </a:r>
                <a:r>
                  <a:rPr lang="el-GR" dirty="0" smtClean="0"/>
                  <a:t> </a:t>
                </a:r>
              </a:p>
              <a:p>
                <a:pPr marL="0" indent="0">
                  <a:buClrTx/>
                  <a:buSzPct val="120000"/>
                  <a:buNone/>
                </a:pPr>
                <a:endParaRPr lang="en-US" sz="300" i="1" dirty="0" smtClean="0">
                  <a:latin typeface="Cambria Math" panose="02040503050406030204" pitchFamily="18" charset="0"/>
                </a:endParaRPr>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ary>
                        <m:naryPr>
                          <m:chr m:val="∑"/>
                          <m:ctrlPr>
                            <a:rPr lang="el-GR"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l-GR" b="0" i="1" smtClean="0">
                              <a:latin typeface="Cambria Math" panose="02040503050406030204" pitchFamily="18" charset="0"/>
                            </a:rPr>
                            <m:t>=</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e>
                      </m:nary>
                      <m:nary>
                        <m:naryPr>
                          <m:chr m:val="∑"/>
                          <m:ctrlPr>
                            <a:rPr lang="el-GR" i="1">
                              <a:latin typeface="Cambria Math" panose="02040503050406030204" pitchFamily="18" charset="0"/>
                            </a:rPr>
                          </m:ctrlPr>
                        </m:naryPr>
                        <m:sub>
                          <m:r>
                            <m:rPr>
                              <m:brk m:alnAt="23"/>
                            </m:rPr>
                            <a:rPr lang="en-US" i="1">
                              <a:latin typeface="Cambria Math" panose="02040503050406030204" pitchFamily="18" charset="0"/>
                            </a:rPr>
                            <m:t>𝑘</m:t>
                          </m:r>
                          <m:r>
                            <a:rPr lang="el-GR" i="1">
                              <a:latin typeface="Cambria Math" panose="02040503050406030204" pitchFamily="18" charset="0"/>
                            </a:rPr>
                            <m:t>=</m:t>
                          </m:r>
                          <m:r>
                            <a:rPr lang="en-US" i="1">
                              <a:latin typeface="Cambria Math" panose="02040503050406030204" pitchFamily="18" charset="0"/>
                            </a:rPr>
                            <m:t>0</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𝑚𝑖𝑛</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e>
                              </m:d>
                            </m:e>
                            <m:sup>
                              <m:r>
                                <a:rPr lang="en-US" i="1">
                                  <a:latin typeface="Cambria Math" panose="02040503050406030204" pitchFamily="18" charset="0"/>
                                </a:rPr>
                                <m:t>2</m:t>
                              </m:r>
                            </m:sup>
                          </m:sSup>
                        </m:e>
                      </m:nary>
                    </m:oMath>
                  </m:oMathPara>
                </a14:m>
                <a:endParaRPr lang="en-US" dirty="0" smtClean="0"/>
              </a:p>
              <a:p>
                <a:pPr>
                  <a:buClrTx/>
                  <a:buSzPct val="120000"/>
                  <a:buFont typeface="Arial" panose="020B0604020202020204" pitchFamily="34" charset="0"/>
                  <a:buChar char="•"/>
                </a:pPr>
                <a:r>
                  <a:rPr lang="el-GR" dirty="0" smtClean="0"/>
                  <a:t> Αυτή η σχέση σημαίνει ότι στα συστήματα ελάχιστης φάσης, η </a:t>
                </a:r>
                <a:r>
                  <a:rPr lang="el-GR" b="1" i="1" dirty="0" smtClean="0"/>
                  <a:t>ενέργεια </a:t>
                </a:r>
                <a:r>
                  <a:rPr lang="el-GR" b="1" dirty="0" smtClean="0"/>
                  <a:t>του συστήματος είναι περισσότερο συγκεντρωμένη στα πρώτα δείγματα της κρουστικής απόκρισης</a:t>
                </a:r>
              </a:p>
              <a:p>
                <a:pPr>
                  <a:buClrTx/>
                  <a:buSzPct val="120000"/>
                  <a:buFont typeface="Arial" panose="020B0604020202020204" pitchFamily="34" charset="0"/>
                  <a:buChar char="•"/>
                </a:pPr>
                <a:r>
                  <a:rPr lang="el-GR" dirty="0"/>
                  <a:t> </a:t>
                </a:r>
                <a:r>
                  <a:rPr lang="el-GR" dirty="0" smtClean="0"/>
                  <a:t>Όλα τα άλλα συστήματα έχουν την ενέργεια των πρώτων δειγμάτων διαφορετικά κατανεμημένη και πιο «διάσπαρτη»</a:t>
                </a:r>
              </a:p>
              <a:p>
                <a:pPr>
                  <a:buClrTx/>
                  <a:buSzPct val="120000"/>
                  <a:buFont typeface="Arial" panose="020B0604020202020204" pitchFamily="34" charset="0"/>
                  <a:buChar char="•"/>
                </a:pPr>
                <a:r>
                  <a:rPr lang="el-GR" dirty="0"/>
                  <a:t> </a:t>
                </a:r>
                <a:r>
                  <a:rPr lang="el-GR" dirty="0" smtClean="0"/>
                  <a:t>Προσέξτε, η ιδιότητα μιλά για την κατανομή της ενέργειας στα πρώτα δείγματα</a:t>
                </a:r>
              </a:p>
              <a:p>
                <a:pPr lvl="1">
                  <a:buClrTx/>
                  <a:buSzPct val="120000"/>
                  <a:buFont typeface="Arial" panose="020B0604020202020204" pitchFamily="34" charset="0"/>
                  <a:buChar char="•"/>
                </a:pPr>
                <a:r>
                  <a:rPr lang="el-GR" dirty="0" smtClean="0"/>
                  <a:t>Όχι για τη συνολική ενέργεια, η οποία είναι ίδια σε όλα τα συστήματα με την ίδια απόκριση πλάτους!</a:t>
                </a:r>
              </a:p>
              <a:p>
                <a:pPr lvl="2">
                  <a:buClrTx/>
                  <a:buSzPct val="120000"/>
                  <a:buFont typeface="Arial" panose="020B0604020202020204" pitchFamily="34" charset="0"/>
                  <a:buChar char="•"/>
                </a:pPr>
                <a:r>
                  <a:rPr lang="el-GR" sz="1700" dirty="0" smtClean="0"/>
                  <a:t>Λόγω φυσικά του θεωρήματος </a:t>
                </a:r>
                <a:r>
                  <a:rPr lang="en-US" sz="1700" dirty="0" err="1" smtClean="0"/>
                  <a:t>Parseval</a:t>
                </a:r>
                <a:endParaRPr lang="el-GR" sz="1700" dirty="0" smtClean="0"/>
              </a:p>
              <a:p>
                <a:pPr>
                  <a:buClrTx/>
                  <a:buSzPct val="120000"/>
                  <a:buFont typeface="Arial" panose="020B0604020202020204" pitchFamily="34" charset="0"/>
                  <a:buChar char="•"/>
                </a:pPr>
                <a:r>
                  <a:rPr lang="el-GR" dirty="0"/>
                  <a:t> </a:t>
                </a:r>
                <a:r>
                  <a:rPr lang="el-GR" dirty="0" smtClean="0"/>
                  <a:t>Ας δούμε ένα παράδειγμα.</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3" y="346019"/>
                <a:ext cx="8858310" cy="6154535"/>
              </a:xfrm>
              <a:blipFill rotWithShape="0">
                <a:blip r:embed="rId2"/>
                <a:stretch>
                  <a:fillRect l="-1927" t="-1784" r="-757"/>
                </a:stretch>
              </a:blipFill>
            </p:spPr>
            <p:txBody>
              <a:bodyPr/>
              <a:lstStyle/>
              <a:p>
                <a:r>
                  <a:rPr lang="el-GR">
                    <a:noFill/>
                  </a:rPr>
                  <a:t> </a:t>
                </a:r>
              </a:p>
            </p:txBody>
          </p:sp>
        </mc:Fallback>
      </mc:AlternateContent>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14383945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fontScale="92500" lnSpcReduction="10000"/>
          </a:bodyPr>
          <a:lstStyle/>
          <a:p>
            <a:pPr>
              <a:buClrTx/>
              <a:buSzPct val="120000"/>
              <a:buFont typeface="Arial" panose="020B0604020202020204" pitchFamily="34" charset="0"/>
              <a:buChar char="•"/>
            </a:pPr>
            <a:r>
              <a:rPr lang="el-GR" b="1" dirty="0" smtClean="0"/>
              <a:t> Συστήματα Ελάχιστης Φάσης</a:t>
            </a:r>
            <a:endParaRPr lang="el-GR" dirty="0"/>
          </a:p>
          <a:p>
            <a:pPr marL="0" indent="0">
              <a:buClrTx/>
              <a:buSzPct val="120000"/>
              <a:buNone/>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marL="0" indent="0">
              <a:buClrTx/>
              <a:buSzPct val="120000"/>
              <a:buNone/>
            </a:pPr>
            <a:endParaRPr lang="el-GR" dirty="0" smtClean="0"/>
          </a:p>
          <a:p>
            <a:pPr>
              <a:buClrTx/>
              <a:buSzPct val="120000"/>
              <a:buFont typeface="Arial" panose="020B0604020202020204" pitchFamily="34" charset="0"/>
              <a:buChar char="•"/>
            </a:pPr>
            <a:r>
              <a:rPr lang="el-GR" dirty="0" smtClean="0"/>
              <a:t> Ποιο σύστημα από τα τέσσερα είναι ελάχιστης φάσης? </a:t>
            </a:r>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a:blip r:embed="rId2"/>
          <a:stretch>
            <a:fillRect/>
          </a:stretch>
        </p:blipFill>
        <p:spPr>
          <a:xfrm>
            <a:off x="1412411" y="647641"/>
            <a:ext cx="6190328" cy="5419344"/>
          </a:xfrm>
          <a:prstGeom prst="rect">
            <a:avLst/>
          </a:prstGeom>
        </p:spPr>
      </p:pic>
      <p:sp>
        <p:nvSpPr>
          <p:cNvPr id="8" name="Oval 7"/>
          <p:cNvSpPr/>
          <p:nvPr/>
        </p:nvSpPr>
        <p:spPr>
          <a:xfrm>
            <a:off x="4547062" y="540327"/>
            <a:ext cx="2984269" cy="285957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Tree>
    <p:extLst>
      <p:ext uri="{BB962C8B-B14F-4D97-AF65-F5344CB8AC3E}">
        <p14:creationId xmlns:p14="http://schemas.microsoft.com/office/powerpoint/2010/main" val="3737336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9056718" cy="6226233"/>
              </a:xfrm>
            </p:spPr>
            <p:txBody>
              <a:bodyPr numCol="1">
                <a:normAutofit/>
              </a:bodyPr>
              <a:lstStyle/>
              <a:p>
                <a:pPr>
                  <a:buClrTx/>
                  <a:buSzPct val="120000"/>
                  <a:buFont typeface="Arial" panose="020B0604020202020204" pitchFamily="34" charset="0"/>
                  <a:buChar char="•"/>
                </a:pPr>
                <a:r>
                  <a:rPr lang="en-US" b="1" dirty="0" smtClean="0"/>
                  <a:t> </a:t>
                </a:r>
                <a:r>
                  <a:rPr lang="en-US" b="1" dirty="0"/>
                  <a:t>FIR </a:t>
                </a:r>
                <a:r>
                  <a:rPr lang="el-GR" b="1" dirty="0" smtClean="0"/>
                  <a:t>συστήματα</a:t>
                </a:r>
                <a:endParaRPr lang="el-GR" b="1" dirty="0"/>
              </a:p>
              <a:p>
                <a:pPr>
                  <a:buClrTx/>
                  <a:buSzPct val="120000"/>
                  <a:buFont typeface="Arial" panose="020B0604020202020204" pitchFamily="34" charset="0"/>
                  <a:buChar char="•"/>
                </a:pPr>
                <a:endParaRPr lang="en-US" b="1" dirty="0" smtClean="0"/>
              </a:p>
              <a:p>
                <a:pPr>
                  <a:buClrTx/>
                  <a:buSzPct val="120000"/>
                  <a:buFont typeface="Arial" panose="020B0604020202020204" pitchFamily="34" charset="0"/>
                  <a:buChar char="•"/>
                </a:pPr>
                <a:r>
                  <a:rPr lang="el-GR" b="1" dirty="0" smtClean="0"/>
                  <a:t> Συμπεράσματα</a:t>
                </a:r>
              </a:p>
              <a:p>
                <a:pPr>
                  <a:buClrTx/>
                  <a:buSzPct val="120000"/>
                  <a:buFont typeface="Wingdings" panose="05000000000000000000" pitchFamily="2" charset="2"/>
                  <a:buChar char="§"/>
                </a:pPr>
                <a:endParaRPr lang="en-US" b="1" dirty="0" smtClean="0"/>
              </a:p>
              <a:p>
                <a:pPr>
                  <a:buClrTx/>
                  <a:buSzPct val="120000"/>
                  <a:buFont typeface="Wingdings" panose="05000000000000000000" pitchFamily="2" charset="2"/>
                  <a:buChar char="§"/>
                </a:pPr>
                <a:r>
                  <a:rPr lang="el-GR" b="1" dirty="0" smtClean="0"/>
                  <a:t> </a:t>
                </a:r>
                <a:r>
                  <a:rPr lang="el-GR" dirty="0" smtClean="0"/>
                  <a:t>Ένα αιτιατό </a:t>
                </a:r>
                <a:r>
                  <a:rPr lang="en-US" dirty="0" smtClean="0"/>
                  <a:t>FIR </a:t>
                </a:r>
                <a:r>
                  <a:rPr lang="el-GR" dirty="0" smtClean="0"/>
                  <a:t>σύστημα </a:t>
                </a:r>
                <a:r>
                  <a:rPr lang="el-GR" b="1" dirty="0" smtClean="0"/>
                  <a:t>δεν</a:t>
                </a:r>
                <a:r>
                  <a:rPr lang="el-GR" dirty="0" smtClean="0"/>
                  <a:t> έχει πόλους στο άπειρο (μόνο στο μηδέν)</a:t>
                </a:r>
              </a:p>
              <a:p>
                <a:pPr lvl="1">
                  <a:buClrTx/>
                  <a:buSzPct val="120000"/>
                  <a:buFont typeface="Courier New" panose="02070309020205020404" pitchFamily="49" charset="0"/>
                  <a:buChar char="o"/>
                </a:pPr>
                <a:r>
                  <a:rPr lang="el-GR" dirty="0" smtClean="0"/>
                  <a:t>Πεδίο σύγκλισης της μορφής </a:t>
                </a:r>
                <a14:m>
                  <m:oMath xmlns:m="http://schemas.openxmlformats.org/officeDocument/2006/math">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&gt;0}</m:t>
                    </m:r>
                  </m:oMath>
                </a14:m>
                <a:endParaRPr lang="el-GR" dirty="0" smtClean="0"/>
              </a:p>
              <a:p>
                <a:pPr>
                  <a:buClrTx/>
                  <a:buSzPct val="120000"/>
                  <a:buFont typeface="Wingdings" panose="05000000000000000000" pitchFamily="2" charset="2"/>
                  <a:buChar char="§"/>
                </a:pPr>
                <a:endParaRPr lang="en-US" dirty="0" smtClean="0"/>
              </a:p>
              <a:p>
                <a:pPr>
                  <a:buClrTx/>
                  <a:buSzPct val="120000"/>
                  <a:buFont typeface="Wingdings" panose="05000000000000000000" pitchFamily="2" charset="2"/>
                  <a:buChar char="§"/>
                </a:pPr>
                <a:r>
                  <a:rPr lang="el-GR" dirty="0" smtClean="0"/>
                  <a:t> Ένα </a:t>
                </a:r>
                <a:r>
                  <a:rPr lang="el-GR" dirty="0" err="1" smtClean="0"/>
                  <a:t>αντι</a:t>
                </a:r>
                <a:r>
                  <a:rPr lang="el-GR" dirty="0" smtClean="0"/>
                  <a:t>-αιτιατό </a:t>
                </a:r>
                <a:r>
                  <a:rPr lang="en-US" dirty="0" smtClean="0"/>
                  <a:t>FIR </a:t>
                </a:r>
                <a:r>
                  <a:rPr lang="el-GR" dirty="0" smtClean="0"/>
                  <a:t>σύστημα </a:t>
                </a:r>
                <a:r>
                  <a:rPr lang="el-GR" b="1" dirty="0" smtClean="0"/>
                  <a:t>δεν</a:t>
                </a:r>
                <a:r>
                  <a:rPr lang="el-GR" dirty="0" smtClean="0"/>
                  <a:t> έχει πόλους στο μηδέν (μόνο στο άπειρο)</a:t>
                </a:r>
                <a:endParaRPr lang="en-US" dirty="0" smtClean="0"/>
              </a:p>
              <a:p>
                <a:pPr lvl="1">
                  <a:buClrTx/>
                  <a:buSzPct val="120000"/>
                  <a:buFont typeface="Courier New" panose="02070309020205020404" pitchFamily="49" charset="0"/>
                  <a:buChar char="o"/>
                </a:pPr>
                <a:r>
                  <a:rPr lang="el-GR" dirty="0" smtClean="0"/>
                  <a:t>Πεδίο </a:t>
                </a:r>
                <a:r>
                  <a:rPr lang="el-GR" dirty="0"/>
                  <a:t>σύγκλισης της μορφής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rPr>
                      <m:t>&lt;∞</m:t>
                    </m:r>
                    <m:r>
                      <a:rPr lang="en-US" i="1">
                        <a:latin typeface="Cambria Math" panose="02040503050406030204" pitchFamily="18" charset="0"/>
                      </a:rPr>
                      <m:t>}</m:t>
                    </m:r>
                  </m:oMath>
                </a14:m>
                <a:endParaRPr lang="el-GR" dirty="0"/>
              </a:p>
              <a:p>
                <a:pPr marL="0" indent="0">
                  <a:buClrTx/>
                  <a:buSzPct val="120000"/>
                  <a:buNone/>
                </a:pPr>
                <a:endParaRPr lang="en-US" dirty="0"/>
              </a:p>
              <a:p>
                <a:pPr>
                  <a:buClrTx/>
                  <a:buSzPct val="120000"/>
                  <a:buFont typeface="Wingdings" panose="05000000000000000000" pitchFamily="2" charset="2"/>
                  <a:buChar char="§"/>
                </a:pPr>
                <a:r>
                  <a:rPr lang="en-US" dirty="0" smtClean="0"/>
                  <a:t> </a:t>
                </a:r>
                <a:r>
                  <a:rPr lang="el-GR" dirty="0" smtClean="0"/>
                  <a:t>Ένα μη-αιτιατό </a:t>
                </a:r>
                <a:r>
                  <a:rPr lang="en-US" dirty="0" smtClean="0"/>
                  <a:t>FIR </a:t>
                </a:r>
                <a:r>
                  <a:rPr lang="el-GR" dirty="0" smtClean="0"/>
                  <a:t>σύστημα θα έχει πόλους </a:t>
                </a:r>
                <a:r>
                  <a:rPr lang="el-GR" b="1" dirty="0" smtClean="0"/>
                  <a:t>και</a:t>
                </a:r>
                <a:r>
                  <a:rPr lang="el-GR" dirty="0" smtClean="0"/>
                  <a:t> στο μηδέν </a:t>
                </a:r>
                <a:r>
                  <a:rPr lang="el-GR" b="1" dirty="0" smtClean="0"/>
                  <a:t>και</a:t>
                </a:r>
                <a:r>
                  <a:rPr lang="el-GR" dirty="0" smtClean="0"/>
                  <a:t> στο άπειρο</a:t>
                </a:r>
                <a:endParaRPr lang="en-US" dirty="0" smtClean="0"/>
              </a:p>
              <a:p>
                <a:pPr lvl="1">
                  <a:buClrTx/>
                  <a:buSzPct val="120000"/>
                  <a:buFont typeface="Courier New" panose="02070309020205020404" pitchFamily="49" charset="0"/>
                  <a:buChar char="o"/>
                </a:pPr>
                <a:r>
                  <a:rPr lang="el-GR" dirty="0"/>
                  <a:t>Πεδίο σύγκλισης της μορφής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0&lt;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rPr>
                      <m:t>&lt;∞</m:t>
                    </m:r>
                    <m:r>
                      <a:rPr lang="en-US" i="1">
                        <a:latin typeface="Cambria Math" panose="02040503050406030204" pitchFamily="18" charset="0"/>
                      </a:rPr>
                      <m:t>}</m:t>
                    </m:r>
                  </m:oMath>
                </a14:m>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9056718" cy="6226233"/>
              </a:xfrm>
              <a:blipFill rotWithShape="0">
                <a:blip r:embed="rId2"/>
                <a:stretch>
                  <a:fillRect l="-1884" t="-176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9729205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Arial" panose="020B0604020202020204" pitchFamily="34" charset="0"/>
              <a:buChar char="•"/>
            </a:pPr>
            <a:r>
              <a:rPr lang="el-GR" b="1" dirty="0" smtClean="0"/>
              <a:t> Συστήματα Ελάχιστης Φάσης</a:t>
            </a:r>
            <a:endParaRPr lang="el-GR" dirty="0"/>
          </a:p>
          <a:p>
            <a:pPr marL="0" indent="0">
              <a:buClrTx/>
              <a:buSzPct val="120000"/>
              <a:buNone/>
            </a:pPr>
            <a:endParaRPr lang="el-GR" dirty="0" smtClean="0"/>
          </a:p>
          <a:p>
            <a:pPr>
              <a:buClrTx/>
              <a:buSzPct val="120000"/>
              <a:buFont typeface="Arial" panose="020B0604020202020204" pitchFamily="34" charset="0"/>
              <a:buChar char="•"/>
            </a:pPr>
            <a:r>
              <a:rPr lang="el-GR" dirty="0"/>
              <a:t> </a:t>
            </a:r>
            <a:r>
              <a:rPr lang="el-GR" dirty="0" smtClean="0"/>
              <a:t>Αν υπολογίσουμε τις κρουστικές αποκρίσεις των τεσσάρων συστημάτων με τα προηγούμενα διαγράμματα πόλων-μηδενικών, τότε παρατηρούμε την παρακάτω εικόνα για την ενέργεια των πρώτων δειγμάτων αυτών των κρουστικών αποκρίσεων</a:t>
            </a:r>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a:buClrTx/>
              <a:buSzPct val="120000"/>
              <a:buFont typeface="Arial" panose="020B0604020202020204" pitchFamily="34" charset="0"/>
              <a:buChar char="•"/>
            </a:pPr>
            <a:endParaRPr lang="el-GR" dirty="0"/>
          </a:p>
          <a:p>
            <a:pPr>
              <a:buClrTx/>
              <a:buSzPct val="120000"/>
              <a:buFont typeface="Arial" panose="020B0604020202020204" pitchFamily="34" charset="0"/>
              <a:buChar char="•"/>
            </a:pPr>
            <a:endParaRPr lang="el-GR" dirty="0" smtClean="0"/>
          </a:p>
          <a:p>
            <a:pPr marL="0" indent="0">
              <a:buClrTx/>
              <a:buSzPct val="120000"/>
              <a:buNone/>
            </a:pPr>
            <a:endParaRPr lang="el-GR" dirty="0"/>
          </a:p>
        </p:txBody>
      </p:sp>
      <p:sp>
        <p:nvSpPr>
          <p:cNvPr id="4" name="Rectangle 3"/>
          <p:cNvSpPr/>
          <p:nvPr/>
        </p:nvSpPr>
        <p:spPr>
          <a:xfrm>
            <a:off x="0" y="255320"/>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7" name="Picture 6"/>
          <p:cNvPicPr>
            <a:picLocks noChangeAspect="1"/>
          </p:cNvPicPr>
          <p:nvPr/>
        </p:nvPicPr>
        <p:blipFill>
          <a:blip r:embed="rId2"/>
          <a:stretch>
            <a:fillRect/>
          </a:stretch>
        </p:blipFill>
        <p:spPr>
          <a:xfrm>
            <a:off x="0" y="2655227"/>
            <a:ext cx="9112826" cy="2733848"/>
          </a:xfrm>
          <a:prstGeom prst="rect">
            <a:avLst/>
          </a:prstGeom>
        </p:spPr>
      </p:pic>
    </p:spTree>
    <p:extLst>
      <p:ext uri="{BB962C8B-B14F-4D97-AF65-F5344CB8AC3E}">
        <p14:creationId xmlns:p14="http://schemas.microsoft.com/office/powerpoint/2010/main" val="9885416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marL="0" indent="0" algn="ctr">
              <a:buClrTx/>
              <a:buSzPct val="120000"/>
              <a:buNone/>
            </a:pPr>
            <a:endParaRPr lang="el-GR" sz="5400" b="1" dirty="0"/>
          </a:p>
          <a:p>
            <a:pPr marL="0" indent="0" algn="ctr">
              <a:buClrTx/>
              <a:buSzPct val="120000"/>
              <a:buNone/>
            </a:pPr>
            <a:r>
              <a:rPr lang="el-GR" sz="5400" b="1" dirty="0" smtClean="0">
                <a:ln w="22225">
                  <a:solidFill>
                    <a:srgbClr val="00B0F0"/>
                  </a:solidFill>
                  <a:prstDash val="solid"/>
                </a:ln>
                <a:solidFill>
                  <a:schemeClr val="bg2">
                    <a:lumMod val="90000"/>
                  </a:schemeClr>
                </a:solidFill>
              </a:rPr>
              <a:t>ΤΕΛΟΣ ΔΙΑΛΕΞΗΣ</a:t>
            </a:r>
          </a:p>
        </p:txBody>
      </p:sp>
      <p:sp>
        <p:nvSpPr>
          <p:cNvPr id="4" name="Rectangle 3"/>
          <p:cNvSpPr/>
          <p:nvPr/>
        </p:nvSpPr>
        <p:spPr>
          <a:xfrm>
            <a:off x="0" y="263409"/>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61861"/>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6" name="Picture 5"/>
          <p:cNvPicPr>
            <a:picLocks noChangeAspect="1"/>
          </p:cNvPicPr>
          <p:nvPr/>
        </p:nvPicPr>
        <p:blipFill>
          <a:blip r:embed="rId2"/>
          <a:stretch>
            <a:fillRect/>
          </a:stretch>
        </p:blipFill>
        <p:spPr>
          <a:xfrm>
            <a:off x="2133600" y="2705100"/>
            <a:ext cx="5042707" cy="2448997"/>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48645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 y="346019"/>
            <a:ext cx="8959040" cy="6154535"/>
          </a:xfrm>
        </p:spPr>
        <p:txBody>
          <a:bodyPr>
            <a:normAutofit/>
          </a:bodyPr>
          <a:lstStyle/>
          <a:p>
            <a:pPr>
              <a:buClrTx/>
              <a:buSzPct val="120000"/>
              <a:buFont typeface="Wingdings" panose="05000000000000000000" pitchFamily="2" charset="2"/>
              <a:buChar char="q"/>
            </a:pPr>
            <a:r>
              <a:rPr lang="el-GR" sz="3200" dirty="0" smtClean="0">
                <a:ln w="0"/>
                <a:solidFill>
                  <a:schemeClr val="tx1"/>
                </a:solidFill>
                <a:effectLst>
                  <a:outerShdw blurRad="38100" dist="19050" dir="2700000" algn="tl" rotWithShape="0">
                    <a:schemeClr val="dk1">
                      <a:alpha val="40000"/>
                    </a:schemeClr>
                  </a:outerShdw>
                </a:effectLst>
              </a:rPr>
              <a:t> </a:t>
            </a:r>
            <a:r>
              <a:rPr lang="el-GR" sz="2800" dirty="0" smtClean="0">
                <a:ln w="0"/>
                <a:solidFill>
                  <a:schemeClr val="tx1"/>
                </a:solidFill>
                <a:effectLst>
                  <a:outerShdw blurRad="38100" dist="19050" dir="2700000" algn="tl" rotWithShape="0">
                    <a:schemeClr val="dk1">
                      <a:alpha val="40000"/>
                    </a:schemeClr>
                  </a:outerShdw>
                </a:effectLst>
              </a:rPr>
              <a:t>Οι διαφάνειες αυτές διατίθενται </a:t>
            </a:r>
            <a:r>
              <a:rPr lang="el-GR" sz="2800" dirty="0">
                <a:ln w="0"/>
                <a:solidFill>
                  <a:schemeClr val="tx1"/>
                </a:solidFill>
                <a:effectLst>
                  <a:outerShdw blurRad="38100" dist="19050" dir="2700000" algn="tl" rotWithShape="0">
                    <a:schemeClr val="dk1">
                      <a:alpha val="40000"/>
                    </a:schemeClr>
                  </a:outerShdw>
                </a:effectLst>
              </a:rPr>
              <a:t>με άδεια </a:t>
            </a:r>
            <a:r>
              <a:rPr lang="el-GR" sz="2800" dirty="0" err="1">
                <a:ln w="0"/>
                <a:solidFill>
                  <a:schemeClr val="tx1"/>
                </a:solidFill>
                <a:effectLst>
                  <a:outerShdw blurRad="38100" dist="19050" dir="2700000" algn="tl" rotWithShape="0">
                    <a:schemeClr val="dk1">
                      <a:alpha val="40000"/>
                    </a:schemeClr>
                  </a:outerShdw>
                </a:effectLst>
              </a:rPr>
              <a:t>Creative</a:t>
            </a:r>
            <a:r>
              <a:rPr lang="el-GR" sz="2800" dirty="0">
                <a:ln w="0"/>
                <a:solidFill>
                  <a:schemeClr val="tx1"/>
                </a:solidFill>
                <a:effectLst>
                  <a:outerShdw blurRad="38100" dist="19050" dir="2700000" algn="tl" rotWithShape="0">
                    <a:schemeClr val="dk1">
                      <a:alpha val="40000"/>
                    </a:schemeClr>
                  </a:outerShdw>
                </a:effectLst>
              </a:rPr>
              <a:t> </a:t>
            </a:r>
            <a:r>
              <a:rPr lang="el-GR" sz="2800" dirty="0" err="1">
                <a:ln w="0"/>
                <a:solidFill>
                  <a:schemeClr val="tx1"/>
                </a:solidFill>
                <a:effectLst>
                  <a:outerShdw blurRad="38100" dist="19050" dir="2700000" algn="tl" rotWithShape="0">
                    <a:schemeClr val="dk1">
                      <a:alpha val="40000"/>
                    </a:schemeClr>
                  </a:outerShdw>
                </a:effectLst>
              </a:rPr>
              <a:t>Commons</a:t>
            </a:r>
            <a:r>
              <a:rPr lang="el-GR" sz="2800" dirty="0">
                <a:ln w="0"/>
                <a:solidFill>
                  <a:schemeClr val="tx1"/>
                </a:solidFill>
                <a:effectLst>
                  <a:outerShdw blurRad="38100" dist="19050" dir="2700000" algn="tl" rotWithShape="0">
                    <a:schemeClr val="dk1">
                      <a:alpha val="40000"/>
                    </a:schemeClr>
                  </a:outerShdw>
                </a:effectLst>
              </a:rPr>
              <a:t> Αναφορά Δημιουργού-Μη Εμπορική Χρήση 4.0 Διεθνές. </a:t>
            </a:r>
            <a:endParaRPr lang="el-GR" sz="2800" dirty="0" smtClean="0">
              <a:ln w="0"/>
              <a:solidFill>
                <a:schemeClr val="tx1"/>
              </a:solidFill>
              <a:effectLst>
                <a:outerShdw blurRad="38100" dist="19050" dir="2700000" algn="tl" rotWithShape="0">
                  <a:schemeClr val="dk1">
                    <a:alpha val="40000"/>
                  </a:schemeClr>
                </a:outerShdw>
              </a:effectLst>
            </a:endParaRPr>
          </a:p>
          <a:p>
            <a:pPr marL="0" indent="0">
              <a:buClrTx/>
              <a:buSzPct val="120000"/>
              <a:buNone/>
            </a:pPr>
            <a:endParaRPr lang="en-US" sz="500" dirty="0" smtClean="0">
              <a:ln w="0"/>
              <a:solidFill>
                <a:schemeClr val="tx1"/>
              </a:solidFill>
              <a:effectLst>
                <a:outerShdw blurRad="38100" dist="19050" dir="2700000" algn="tl" rotWithShape="0">
                  <a:schemeClr val="dk1">
                    <a:alpha val="40000"/>
                  </a:schemeClr>
                </a:outerShdw>
              </a:effectLst>
            </a:endParaRPr>
          </a:p>
          <a:p>
            <a:pPr>
              <a:buClrTx/>
              <a:buSzPct val="120000"/>
              <a:buFont typeface="Wingdings" panose="05000000000000000000" pitchFamily="2" charset="2"/>
              <a:buChar char="q"/>
            </a:pPr>
            <a:r>
              <a:rPr lang="el-GR" sz="2800" dirty="0" smtClean="0">
                <a:ln w="0"/>
                <a:solidFill>
                  <a:schemeClr val="tx1"/>
                </a:solidFill>
                <a:effectLst>
                  <a:outerShdw blurRad="38100" dist="19050" dir="2700000" algn="tl" rotWithShape="0">
                    <a:schemeClr val="dk1">
                      <a:alpha val="40000"/>
                    </a:schemeClr>
                  </a:outerShdw>
                </a:effectLst>
              </a:rPr>
              <a:t> Οι διαφάνειες αυτές συνοδεύουν το σύγγραμμα «Επεξεργασία Σήματος Συνεχούς και Διακριτού Χρόνου: μια πρώτη εισαγωγή», εκδόσεις </a:t>
            </a:r>
            <a:r>
              <a:rPr lang="en-US" sz="2800" dirty="0" smtClean="0">
                <a:ln w="0"/>
                <a:solidFill>
                  <a:schemeClr val="tx1"/>
                </a:solidFill>
                <a:effectLst>
                  <a:outerShdw blurRad="38100" dist="19050" dir="2700000" algn="tl" rotWithShape="0">
                    <a:schemeClr val="dk1">
                      <a:alpha val="40000"/>
                    </a:schemeClr>
                  </a:outerShdw>
                </a:effectLst>
              </a:rPr>
              <a:t>Gutenberg</a:t>
            </a:r>
            <a:r>
              <a:rPr lang="el-GR" sz="2800" dirty="0" smtClean="0">
                <a:ln w="0"/>
                <a:solidFill>
                  <a:schemeClr val="tx1"/>
                </a:solidFill>
                <a:effectLst>
                  <a:outerShdw blurRad="38100" dist="19050" dir="2700000" algn="tl" rotWithShape="0">
                    <a:schemeClr val="dk1">
                      <a:alpha val="40000"/>
                    </a:schemeClr>
                  </a:outerShdw>
                </a:effectLst>
              </a:rPr>
              <a:t>, </a:t>
            </a:r>
            <a:r>
              <a:rPr lang="en-US" sz="2800" dirty="0" smtClean="0">
                <a:ln w="0"/>
                <a:solidFill>
                  <a:schemeClr val="tx1"/>
                </a:solidFill>
                <a:effectLst>
                  <a:outerShdw blurRad="38100" dist="19050" dir="2700000" algn="tl" rotWithShape="0">
                    <a:schemeClr val="dk1">
                      <a:alpha val="40000"/>
                    </a:schemeClr>
                  </a:outerShdw>
                </a:effectLst>
              </a:rPr>
              <a:t>ISBN: 978-960-01-2042-4</a:t>
            </a:r>
            <a:endParaRPr lang="el-GR" sz="2800" dirty="0">
              <a:ln w="0"/>
              <a:solidFill>
                <a:schemeClr val="tx1"/>
              </a:solidFill>
            </a:endParaRPr>
          </a:p>
          <a:p>
            <a:pPr marL="0" indent="0">
              <a:buClrTx/>
              <a:buSzPct val="120000"/>
              <a:buNone/>
            </a:pPr>
            <a:endParaRPr lang="el-GR" sz="500" dirty="0" smtClean="0">
              <a:ln w="0"/>
              <a:solidFill>
                <a:schemeClr val="tx1"/>
              </a:solidFill>
              <a:effectLst>
                <a:outerShdw blurRad="38100" dist="19050" dir="2700000" algn="tl" rotWithShape="0">
                  <a:schemeClr val="dk1">
                    <a:alpha val="40000"/>
                  </a:schemeClr>
                </a:outerShdw>
              </a:effectLst>
            </a:endParaRPr>
          </a:p>
          <a:p>
            <a:pPr>
              <a:buClrTx/>
              <a:buSzPct val="120000"/>
              <a:buFont typeface="Wingdings" panose="05000000000000000000" pitchFamily="2" charset="2"/>
              <a:buChar char="q"/>
            </a:pPr>
            <a:r>
              <a:rPr lang="el-GR" sz="2800" dirty="0" smtClean="0">
                <a:ln w="0"/>
                <a:solidFill>
                  <a:schemeClr val="tx1"/>
                </a:solidFill>
                <a:effectLst>
                  <a:outerShdw blurRad="38100" dist="19050" dir="2700000" algn="tl" rotWithShape="0">
                    <a:schemeClr val="dk1">
                      <a:alpha val="40000"/>
                    </a:schemeClr>
                  </a:outerShdw>
                </a:effectLst>
              </a:rPr>
              <a:t> Για </a:t>
            </a:r>
            <a:r>
              <a:rPr lang="el-GR" sz="2800" dirty="0">
                <a:ln w="0"/>
                <a:solidFill>
                  <a:schemeClr val="tx1"/>
                </a:solidFill>
                <a:effectLst>
                  <a:outerShdw blurRad="38100" dist="19050" dir="2700000" algn="tl" rotWithShape="0">
                    <a:schemeClr val="dk1">
                      <a:alpha val="40000"/>
                    </a:schemeClr>
                  </a:outerShdw>
                </a:effectLst>
              </a:rPr>
              <a:t>να δείτε ένα αντίγραφο αυτής της άδειας, επισκεφθείτε το </a:t>
            </a:r>
            <a:endParaRPr lang="el-GR" sz="2800" dirty="0" smtClean="0">
              <a:ln w="0"/>
              <a:solidFill>
                <a:schemeClr val="tx1"/>
              </a:solidFill>
              <a:effectLst>
                <a:outerShdw blurRad="38100" dist="19050" dir="2700000" algn="tl" rotWithShape="0">
                  <a:schemeClr val="dk1">
                    <a:alpha val="40000"/>
                  </a:schemeClr>
                </a:outerShdw>
              </a:effectLst>
            </a:endParaRPr>
          </a:p>
          <a:p>
            <a:pPr marL="0" indent="0" algn="ctr">
              <a:buClrTx/>
              <a:buSzPct val="120000"/>
              <a:buNone/>
            </a:pPr>
            <a:r>
              <a:rPr lang="el-GR" sz="2800" dirty="0" smtClean="0">
                <a:ln w="0"/>
                <a:solidFill>
                  <a:schemeClr val="tx1"/>
                </a:solidFill>
                <a:effectLst>
                  <a:outerShdw blurRad="38100" dist="19050" dir="2700000" algn="tl" rotWithShape="0">
                    <a:schemeClr val="dk1">
                      <a:alpha val="40000"/>
                    </a:schemeClr>
                  </a:outerShdw>
                </a:effectLst>
              </a:rPr>
              <a:t>http</a:t>
            </a:r>
            <a:r>
              <a:rPr lang="el-GR" sz="2800" dirty="0">
                <a:ln w="0"/>
                <a:solidFill>
                  <a:schemeClr val="tx1"/>
                </a:solidFill>
                <a:effectLst>
                  <a:outerShdw blurRad="38100" dist="19050" dir="2700000" algn="tl" rotWithShape="0">
                    <a:schemeClr val="dk1">
                      <a:alpha val="40000"/>
                    </a:schemeClr>
                  </a:outerShdw>
                </a:effectLst>
              </a:rPr>
              <a:t>://creativecommons.org/licenses/by-nc/4.0</a:t>
            </a:r>
            <a:r>
              <a:rPr lang="el-GR" sz="2800" dirty="0" smtClean="0">
                <a:ln w="0"/>
                <a:solidFill>
                  <a:schemeClr val="tx1"/>
                </a:solidFill>
                <a:effectLst>
                  <a:outerShdw blurRad="38100" dist="19050" dir="2700000" algn="tl" rotWithShape="0">
                    <a:schemeClr val="dk1">
                      <a:alpha val="40000"/>
                    </a:schemeClr>
                  </a:outerShdw>
                </a:effectLst>
              </a:rPr>
              <a:t>/</a:t>
            </a:r>
            <a:endParaRPr lang="en-US" sz="2800" dirty="0" smtClean="0">
              <a:ln w="0"/>
              <a:solidFill>
                <a:schemeClr val="tx1"/>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3150" y="5385392"/>
            <a:ext cx="3187305" cy="1115162"/>
          </a:xfrm>
          <a:prstGeom prst="rect">
            <a:avLst/>
          </a:prstGeom>
        </p:spPr>
      </p:pic>
      <p:sp>
        <p:nvSpPr>
          <p:cNvPr id="6" name="Rectangle 5"/>
          <p:cNvSpPr/>
          <p:nvPr/>
        </p:nvSpPr>
        <p:spPr>
          <a:xfrm>
            <a:off x="0" y="24418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7" name="Rectangle 6"/>
          <p:cNvSpPr/>
          <p:nvPr/>
        </p:nvSpPr>
        <p:spPr>
          <a:xfrm>
            <a:off x="0" y="660579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2198319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405246"/>
                <a:ext cx="9056718" cy="6164926"/>
              </a:xfrm>
            </p:spPr>
            <p:txBody>
              <a:bodyPr numCol="1">
                <a:normAutofit lnSpcReduction="10000"/>
              </a:bodyPr>
              <a:lstStyle/>
              <a:p>
                <a:pPr>
                  <a:buClrTx/>
                  <a:buSzPct val="120000"/>
                  <a:buFont typeface="Arial" panose="020B0604020202020204" pitchFamily="34" charset="0"/>
                  <a:buChar char="•"/>
                </a:pPr>
                <a:r>
                  <a:rPr lang="en-US" b="1" dirty="0" smtClean="0"/>
                  <a:t> </a:t>
                </a:r>
                <a:r>
                  <a:rPr lang="en-US" b="1" dirty="0"/>
                  <a:t>I</a:t>
                </a:r>
                <a:r>
                  <a:rPr lang="en-US" b="1" dirty="0" smtClean="0"/>
                  <a:t>IR </a:t>
                </a:r>
                <a:r>
                  <a:rPr lang="el-GR" b="1" dirty="0" smtClean="0"/>
                  <a:t>συστήματα</a:t>
                </a:r>
                <a:endParaRPr lang="en-US" b="1" dirty="0" smtClean="0"/>
              </a:p>
              <a:p>
                <a:pPr>
                  <a:buClrTx/>
                  <a:buSzPct val="120000"/>
                  <a:buFont typeface="Arial" panose="020B0604020202020204" pitchFamily="34" charset="0"/>
                  <a:buChar char="•"/>
                </a:pPr>
                <a:r>
                  <a:rPr lang="en-US" dirty="0"/>
                  <a:t> </a:t>
                </a:r>
                <a:r>
                  <a:rPr lang="el-GR" dirty="0" smtClean="0"/>
                  <a:t>Τα </a:t>
                </a:r>
                <a:r>
                  <a:rPr lang="en-US" dirty="0" smtClean="0"/>
                  <a:t>IIR </a:t>
                </a:r>
                <a:r>
                  <a:rPr lang="el-GR" dirty="0" smtClean="0"/>
                  <a:t>συστήματα αποτελούνται από άπειρες σε διάρκεια κρουστικές αποκρίσεις</a:t>
                </a:r>
              </a:p>
              <a:p>
                <a:pPr>
                  <a:buClrTx/>
                  <a:buSzPct val="120000"/>
                  <a:buFont typeface="Arial" panose="020B0604020202020204" pitchFamily="34" charset="0"/>
                  <a:buChar char="•"/>
                </a:pPr>
                <a:r>
                  <a:rPr lang="el-GR" dirty="0" smtClean="0"/>
                  <a:t> Η συνάρτηση μεταφοράς γράφεται ως λόγος πολυωνύμων του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oMath>
                </a14:m>
                <a:endParaRPr lang="el-GR" dirty="0"/>
              </a:p>
              <a:p>
                <a:pPr>
                  <a:buClrTx/>
                  <a:buSzPct val="120000"/>
                  <a:buFont typeface="Arial" panose="020B0604020202020204" pitchFamily="34" charset="0"/>
                  <a:buChar char="•"/>
                </a:pPr>
                <a:r>
                  <a:rPr lang="en-US" dirty="0" smtClean="0"/>
                  <a:t> </a:t>
                </a:r>
                <a:r>
                  <a:rPr lang="el-GR" dirty="0" smtClean="0"/>
                  <a:t>Πόλοι και μηδενικά οπουδήποτε στο μιγαδικό επίπεδο</a:t>
                </a:r>
                <a:endParaRPr lang="en-US" dirty="0" smtClean="0"/>
              </a:p>
              <a:p>
                <a:pPr marL="0" indent="0">
                  <a:buClrTx/>
                  <a:buSzPct val="120000"/>
                  <a:buNone/>
                </a:pPr>
                <a:endParaRPr lang="el-GR" sz="100" dirty="0" smtClean="0"/>
              </a:p>
              <a:p>
                <a:pPr marL="0" indent="0">
                  <a:buClrTx/>
                  <a:buSzPct val="1200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𝐴</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𝑀</m:t>
                              </m:r>
                            </m:sup>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e>
                              </m:d>
                            </m:e>
                          </m:nary>
                        </m:den>
                      </m:f>
                    </m:oMath>
                  </m:oMathPara>
                </a14:m>
                <a:endParaRPr lang="en-US" dirty="0" smtClean="0"/>
              </a:p>
              <a:p>
                <a:pPr>
                  <a:buClrTx/>
                  <a:buSzPct val="120000"/>
                  <a:buFont typeface="Arial" panose="020B0604020202020204" pitchFamily="34" charset="0"/>
                  <a:buChar char="•"/>
                </a:pPr>
                <a:r>
                  <a:rPr lang="en-US" dirty="0"/>
                  <a:t> </a:t>
                </a:r>
                <a:r>
                  <a:rPr lang="el-GR" dirty="0" smtClean="0"/>
                  <a:t>Με παρόμοια διαδικασία μπορούμε να δείξουμε ότι</a:t>
                </a:r>
              </a:p>
              <a:p>
                <a:pPr>
                  <a:buClrTx/>
                  <a:buSzPct val="120000"/>
                  <a:buFont typeface="Wingdings" panose="05000000000000000000" pitchFamily="2" charset="2"/>
                  <a:buChar char="§"/>
                </a:pPr>
                <a:r>
                  <a:rPr lang="el-GR" dirty="0" smtClean="0"/>
                  <a:t> Ένα </a:t>
                </a:r>
                <a:r>
                  <a:rPr lang="el-GR" dirty="0"/>
                  <a:t>αιτιατό </a:t>
                </a:r>
                <a:r>
                  <a:rPr lang="en-US" dirty="0"/>
                  <a:t>I</a:t>
                </a:r>
                <a:r>
                  <a:rPr lang="en-US" dirty="0" smtClean="0"/>
                  <a:t>IR </a:t>
                </a:r>
                <a:r>
                  <a:rPr lang="el-GR" dirty="0"/>
                  <a:t>σύστημα </a:t>
                </a:r>
                <a:r>
                  <a:rPr lang="el-GR" b="1" dirty="0"/>
                  <a:t>δεν</a:t>
                </a:r>
                <a:r>
                  <a:rPr lang="el-GR" dirty="0"/>
                  <a:t> έχει πόλους στο </a:t>
                </a:r>
                <a:r>
                  <a:rPr lang="el-GR" dirty="0" smtClean="0"/>
                  <a:t>άπειρο</a:t>
                </a:r>
                <a:endParaRPr lang="el-GR" dirty="0"/>
              </a:p>
              <a:p>
                <a:pPr lvl="1">
                  <a:buClrTx/>
                  <a:buSzPct val="120000"/>
                  <a:buFont typeface="Courier New" panose="02070309020205020404" pitchFamily="49" charset="0"/>
                  <a:buChar char="o"/>
                </a:pPr>
                <a:r>
                  <a:rPr lang="el-GR" dirty="0"/>
                  <a:t>Πεδίο σύγκλισης της μορφής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&gt;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𝑘</m:t>
                            </m:r>
                          </m:lim>
                        </m:limLow>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e>
                    </m:func>
                    <m:r>
                      <a:rPr lang="en-US" i="1">
                        <a:latin typeface="Cambria Math" panose="02040503050406030204" pitchFamily="18" charset="0"/>
                      </a:rPr>
                      <m:t>}</m:t>
                    </m:r>
                  </m:oMath>
                </a14:m>
                <a:endParaRPr lang="el-GR" dirty="0"/>
              </a:p>
              <a:p>
                <a:pPr>
                  <a:buClrTx/>
                  <a:buSzPct val="120000"/>
                  <a:buFont typeface="Wingdings" panose="05000000000000000000" pitchFamily="2" charset="2"/>
                  <a:buChar char="§"/>
                </a:pPr>
                <a:endParaRPr lang="en-US" dirty="0"/>
              </a:p>
              <a:p>
                <a:pPr>
                  <a:buClrTx/>
                  <a:buSzPct val="120000"/>
                  <a:buFont typeface="Wingdings" panose="05000000000000000000" pitchFamily="2" charset="2"/>
                  <a:buChar char="§"/>
                </a:pPr>
                <a:r>
                  <a:rPr lang="el-GR" dirty="0"/>
                  <a:t> Ένα </a:t>
                </a:r>
                <a:r>
                  <a:rPr lang="el-GR" dirty="0" err="1"/>
                  <a:t>αντι</a:t>
                </a:r>
                <a:r>
                  <a:rPr lang="el-GR" dirty="0"/>
                  <a:t>-αιτιατό </a:t>
                </a:r>
                <a:r>
                  <a:rPr lang="en-US" dirty="0"/>
                  <a:t>I</a:t>
                </a:r>
                <a:r>
                  <a:rPr lang="en-US" dirty="0" smtClean="0"/>
                  <a:t>IR </a:t>
                </a:r>
                <a:r>
                  <a:rPr lang="el-GR" dirty="0"/>
                  <a:t>σύστημα </a:t>
                </a:r>
                <a:r>
                  <a:rPr lang="el-GR" b="1" dirty="0"/>
                  <a:t>δεν</a:t>
                </a:r>
                <a:r>
                  <a:rPr lang="el-GR" dirty="0"/>
                  <a:t> έχει πόλους στο </a:t>
                </a:r>
                <a:r>
                  <a:rPr lang="el-GR" dirty="0" smtClean="0"/>
                  <a:t>μηδέν</a:t>
                </a:r>
                <a:endParaRPr lang="en-US" dirty="0"/>
              </a:p>
              <a:p>
                <a:pPr lvl="1">
                  <a:buClrTx/>
                  <a:buSzPct val="120000"/>
                  <a:buFont typeface="Courier New" panose="02070309020205020404" pitchFamily="49" charset="0"/>
                  <a:buChar char="o"/>
                </a:pPr>
                <a:r>
                  <a:rPr lang="el-GR" dirty="0"/>
                  <a:t>Πεδίο σύγκλισης της μορφής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&lt;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m:rPr>
                                <m:sty m:val="p"/>
                              </m:rPr>
                              <a:rPr lang="en-US" b="0" i="0" smtClean="0">
                                <a:latin typeface="Cambria Math" panose="02040503050406030204" pitchFamily="18" charset="0"/>
                              </a:rPr>
                              <m:t>k</m:t>
                            </m:r>
                          </m:lim>
                        </m:limLow>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e>
                    </m:func>
                    <m:r>
                      <a:rPr lang="en-US" i="1">
                        <a:latin typeface="Cambria Math" panose="02040503050406030204" pitchFamily="18" charset="0"/>
                      </a:rPr>
                      <m:t>}</m:t>
                    </m:r>
                  </m:oMath>
                </a14:m>
                <a:endParaRPr lang="el-GR" dirty="0"/>
              </a:p>
              <a:p>
                <a:pPr marL="0" indent="0">
                  <a:buClrTx/>
                  <a:buSzPct val="120000"/>
                  <a:buNone/>
                </a:pPr>
                <a:endParaRPr lang="en-US" dirty="0"/>
              </a:p>
              <a:p>
                <a:pPr>
                  <a:buClrTx/>
                  <a:buSzPct val="120000"/>
                  <a:buFont typeface="Wingdings" panose="05000000000000000000" pitchFamily="2" charset="2"/>
                  <a:buChar char="§"/>
                </a:pPr>
                <a:r>
                  <a:rPr lang="en-US" dirty="0"/>
                  <a:t> </a:t>
                </a:r>
                <a:r>
                  <a:rPr lang="el-GR" dirty="0"/>
                  <a:t>Ένα μη-αιτιατό </a:t>
                </a:r>
                <a:r>
                  <a:rPr lang="en-US" dirty="0"/>
                  <a:t>I</a:t>
                </a:r>
                <a:r>
                  <a:rPr lang="en-US" dirty="0" smtClean="0"/>
                  <a:t>IR </a:t>
                </a:r>
                <a:r>
                  <a:rPr lang="el-GR" dirty="0"/>
                  <a:t>σύστημα </a:t>
                </a:r>
                <a:r>
                  <a:rPr lang="el-GR" dirty="0" smtClean="0"/>
                  <a:t>μπορεί να </a:t>
                </a:r>
                <a:r>
                  <a:rPr lang="el-GR" dirty="0"/>
                  <a:t>έχει πόλους </a:t>
                </a:r>
                <a:r>
                  <a:rPr lang="el-GR" b="1" dirty="0" smtClean="0"/>
                  <a:t>οπουδήποτε</a:t>
                </a:r>
                <a:endParaRPr lang="en-US" b="1" dirty="0"/>
              </a:p>
              <a:p>
                <a:pPr lvl="1">
                  <a:buClrTx/>
                  <a:buSzPct val="120000"/>
                  <a:buFont typeface="Courier New" panose="02070309020205020404" pitchFamily="49" charset="0"/>
                  <a:buChar char="o"/>
                </a:pPr>
                <a:r>
                  <a:rPr lang="el-GR" dirty="0"/>
                  <a:t>Πεδίο σύγκλισης της μορφής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&lt;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&lt;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i="1">
                        <a:latin typeface="Cambria Math" panose="02040503050406030204" pitchFamily="18" charset="0"/>
                      </a:rPr>
                      <m:t>}</m:t>
                    </m:r>
                  </m:oMath>
                </a14:m>
                <a:endParaRPr lang="el-GR" dirty="0" smtClean="0"/>
              </a:p>
              <a:p>
                <a:pPr>
                  <a:buClrTx/>
                  <a:buSzPct val="120000"/>
                  <a:buFont typeface="Arial" panose="020B0604020202020204" pitchFamily="34" charset="0"/>
                  <a:buChar char="•"/>
                </a:pPr>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405246"/>
                <a:ext cx="9056718" cy="6164926"/>
              </a:xfrm>
              <a:blipFill rotWithShape="0">
                <a:blip r:embed="rId2"/>
                <a:stretch>
                  <a:fillRect l="-1884" t="-2174"/>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val="3859349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412229"/>
              </a:xfrm>
            </p:spPr>
            <p:txBody>
              <a:bodyPr>
                <a:normAutofit/>
              </a:bodyPr>
              <a:lstStyle/>
              <a:p>
                <a:pPr>
                  <a:buClrTx/>
                  <a:buSzPct val="120000"/>
                  <a:buFont typeface="Arial" panose="020B0604020202020204" pitchFamily="34" charset="0"/>
                  <a:buChar char="•"/>
                </a:pPr>
                <a:r>
                  <a:rPr lang="el-GR" dirty="0" smtClean="0"/>
                  <a:t> </a:t>
                </a:r>
                <a:r>
                  <a:rPr lang="el-GR" b="1" dirty="0"/>
                  <a:t>ΓΧΑ Συστήματα στο Χώρο </a:t>
                </a:r>
                <a:r>
                  <a:rPr lang="el-GR" b="1" dirty="0" smtClean="0"/>
                  <a:t>του Ζ – Εξισώσεις διαφορών</a:t>
                </a:r>
                <a:endParaRPr lang="el-GR" dirty="0" smtClean="0"/>
              </a:p>
              <a:p>
                <a:pPr>
                  <a:buClrTx/>
                  <a:buSzPct val="120000"/>
                  <a:buFont typeface="Arial" panose="020B0604020202020204" pitchFamily="34" charset="0"/>
                  <a:buChar char="•"/>
                </a:pPr>
                <a:r>
                  <a:rPr lang="el-GR" dirty="0" smtClean="0"/>
                  <a:t> Γνωρίζουμε ότι ένα ΓΧΑ σύστημα μπορεί να περιγραφεί ως μια εξίσωση διαφορών με μηδενικές αρχικές συνθήκες</a:t>
                </a:r>
                <a:endParaRPr lang="el-GR" dirty="0"/>
              </a:p>
              <a:p>
                <a:pPr>
                  <a:buClrTx/>
                  <a:buSzPct val="120000"/>
                  <a:buFont typeface="Arial" panose="020B0604020202020204" pitchFamily="34" charset="0"/>
                  <a:buChar char="•"/>
                </a:pPr>
                <a:r>
                  <a:rPr lang="el-GR" dirty="0" smtClean="0"/>
                  <a:t> Ας εφαρμόσουμε τον </a:t>
                </a:r>
                <a:r>
                  <a:rPr lang="el-GR" dirty="0" err="1" smtClean="0"/>
                  <a:t>μετασχ</a:t>
                </a:r>
                <a:r>
                  <a:rPr lang="el-GR" dirty="0" smtClean="0"/>
                  <a:t>. Ζ</a:t>
                </a:r>
                <a:r>
                  <a:rPr lang="en-US" dirty="0" smtClean="0"/>
                  <a:t> </a:t>
                </a:r>
                <a:r>
                  <a:rPr lang="el-GR" dirty="0" smtClean="0"/>
                  <a:t>σε μια γενική εξίσωση διαφορών</a:t>
                </a:r>
                <a:br>
                  <a:rPr lang="el-GR" dirty="0" smtClean="0"/>
                </a:br>
                <a:endParaRPr lang="el-GR" dirty="0" smtClean="0"/>
              </a:p>
              <a:p>
                <a:pPr marL="201168" lvl="1" indent="0">
                  <a:buClrTx/>
                  <a:buSzPct val="120000"/>
                  <a:buNone/>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𝑙</m:t>
                          </m:r>
                          <m:r>
                            <a:rPr lang="en-US" b="0" i="1" smtClean="0">
                              <a:latin typeface="Cambria Math" panose="02040503050406030204" pitchFamily="18" charset="0"/>
                            </a:rPr>
                            <m:t>=0</m:t>
                          </m:r>
                        </m:sub>
                        <m:sup>
                          <m:r>
                            <a:rPr lang="en-US" b="0" i="1" smtClean="0">
                              <a:latin typeface="Cambria Math" panose="02040503050406030204" pitchFamily="18" charset="0"/>
                            </a:rPr>
                            <m:t>𝑀</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e>
                      </m:nary>
                    </m:oMath>
                  </m:oMathPara>
                </a14:m>
                <a:endParaRPr lang="en-US" b="0" dirty="0" smtClean="0"/>
              </a:p>
              <a:p>
                <a:pPr marL="201168" lvl="1" indent="0">
                  <a:buClrTx/>
                  <a:buSzPct val="120000"/>
                  <a:buNone/>
                </a:pPr>
                <a:endParaRPr lang="en-US" dirty="0" smtClean="0"/>
              </a:p>
              <a:p>
                <a:pPr marL="201168" lvl="1" indent="0">
                  <a:buClrTx/>
                  <a:buSzPct val="120000"/>
                  <a:buNone/>
                </a:pPr>
                <a:endParaRPr lang="en-US" dirty="0"/>
              </a:p>
              <a:p>
                <a:pPr marL="201168" lvl="1" indent="0">
                  <a:buClrTx/>
                  <a:buSzPct val="120000"/>
                  <a:buNone/>
                </a:pPr>
                <a14:m>
                  <m:oMathPara xmlns:m="http://schemas.openxmlformats.org/officeDocument/2006/math">
                    <m:oMathParaPr>
                      <m:jc m:val="centerGroup"/>
                    </m:oMathParaPr>
                    <m:oMath xmlns:m="http://schemas.openxmlformats.org/officeDocument/2006/math">
                      <m:nary>
                        <m:naryPr>
                          <m:chr m:val="∑"/>
                          <m:ctrlPr>
                            <a:rPr lang="el-GR"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p>
                            <m:sSupPr>
                              <m:ctrlPr>
                                <a:rPr lang="el-GR"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𝑧</m:t>
                          </m:r>
                          <m:r>
                            <a:rPr lang="el-GR" b="0" i="1" smtClean="0">
                              <a:latin typeface="Cambria Math" panose="02040503050406030204" pitchFamily="18" charset="0"/>
                            </a:rPr>
                            <m:t>)</m:t>
                          </m:r>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𝑀</m:t>
                          </m:r>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𝑙</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𝑧</m:t>
                          </m:r>
                          <m:r>
                            <a:rPr lang="el-GR" b="0" i="1" smtClean="0">
                              <a:latin typeface="Cambria Math" panose="02040503050406030204" pitchFamily="18" charset="0"/>
                            </a:rPr>
                            <m:t>)</m:t>
                          </m:r>
                        </m:e>
                      </m:nary>
                    </m:oMath>
                  </m:oMathPara>
                </a14:m>
                <a:endParaRPr lang="el-GR" dirty="0" smtClean="0"/>
              </a:p>
              <a:p>
                <a:pPr marL="201168" lvl="1" indent="0">
                  <a:buClrTx/>
                  <a:buSzPct val="1200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d>
                        <m:dPr>
                          <m:ctrlPr>
                            <a:rPr lang="en-US" i="1">
                              <a:latin typeface="Cambria Math" panose="02040503050406030204" pitchFamily="18" charset="0"/>
                            </a:rPr>
                          </m:ctrlPr>
                        </m:dPr>
                        <m:e>
                          <m:r>
                            <a:rPr lang="en-US" b="0" i="1" smtClean="0">
                              <a:latin typeface="Cambria Math" panose="02040503050406030204" pitchFamily="18" charset="0"/>
                            </a:rPr>
                            <m:t>𝑧</m:t>
                          </m:r>
                        </m:e>
                      </m:d>
                      <m:nary>
                        <m:naryPr>
                          <m:chr m:val="∑"/>
                          <m:ctrlPr>
                            <a:rPr lang="el-GR"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𝑘</m:t>
                              </m:r>
                            </m:sup>
                          </m:sSup>
                        </m:e>
                      </m:nary>
                      <m:r>
                        <a:rPr lang="en-US" i="1">
                          <a:latin typeface="Cambria Math" panose="02040503050406030204" pitchFamily="18" charset="0"/>
                        </a:rPr>
                        <m:t>=</m:t>
                      </m:r>
                      <m:r>
                        <a:rPr lang="en-US" i="1">
                          <a:latin typeface="Cambria Math" panose="02040503050406030204" pitchFamily="18" charset="0"/>
                        </a:rPr>
                        <m:t>𝑋</m:t>
                      </m:r>
                      <m:d>
                        <m:dPr>
                          <m:ctrlPr>
                            <a:rPr lang="en-US" i="1">
                              <a:latin typeface="Cambria Math" panose="02040503050406030204" pitchFamily="18" charset="0"/>
                            </a:rPr>
                          </m:ctrlPr>
                        </m:dPr>
                        <m:e>
                          <m:r>
                            <a:rPr lang="en-US" b="0" i="1" smtClean="0">
                              <a:latin typeface="Cambria Math" panose="02040503050406030204" pitchFamily="18" charset="0"/>
                            </a:rPr>
                            <m:t>𝑧</m:t>
                          </m:r>
                        </m:e>
                      </m:d>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𝑀</m:t>
                          </m:r>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𝑙</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sup>
                          </m:sSup>
                        </m:e>
                      </m:nary>
                    </m:oMath>
                  </m:oMathPara>
                </a14:m>
                <a:endParaRPr lang="en-US" dirty="0" smtClean="0"/>
              </a:p>
              <a:p>
                <a:pPr>
                  <a:buClrTx/>
                  <a:buSzPct val="120000"/>
                  <a:buFont typeface="Arial" panose="020B0604020202020204" pitchFamily="34" charset="0"/>
                  <a:buChar char="•"/>
                </a:pPr>
                <a:r>
                  <a:rPr lang="el-GR" dirty="0" smtClean="0"/>
                  <a:t> Έτσι</a:t>
                </a:r>
                <a:r>
                  <a:rPr lang="en-US" dirty="0" smtClean="0"/>
                  <a:t/>
                </a:r>
                <a:br>
                  <a:rPr lang="en-US" dirty="0" smtClean="0"/>
                </a:br>
                <a:endParaRPr lang="el-GR" dirty="0" smtClean="0"/>
              </a:p>
              <a:p>
                <a:pPr marL="201168" lvl="1" indent="0">
                  <a:buClrTx/>
                  <a:buSzPct val="120000"/>
                  <a:buNone/>
                </a:pPr>
                <a14:m>
                  <m:oMathPara xmlns:m="http://schemas.openxmlformats.org/officeDocument/2006/math">
                    <m:oMathParaPr>
                      <m:jc m:val="centerGroup"/>
                    </m:oMathParaPr>
                    <m:oMath xmlns:m="http://schemas.openxmlformats.org/officeDocument/2006/math">
                      <m:f>
                        <m:fPr>
                          <m:ctrlPr>
                            <a:rPr lang="el-GR" i="1" smtClean="0">
                              <a:latin typeface="Cambria Math" panose="02040503050406030204" pitchFamily="18" charset="0"/>
                            </a:rPr>
                          </m:ctrlPr>
                        </m:fPr>
                        <m:num>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𝑧</m:t>
                          </m:r>
                          <m:r>
                            <a:rPr lang="el-GR" i="1">
                              <a:latin typeface="Cambria Math" panose="02040503050406030204" pitchFamily="18" charset="0"/>
                            </a:rPr>
                            <m:t>)</m:t>
                          </m:r>
                        </m:num>
                        <m:den>
                          <m:r>
                            <a:rPr lang="en-US" i="1">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𝑧</m:t>
                          </m:r>
                          <m:r>
                            <a:rPr lang="el-GR" i="1">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𝑙</m:t>
                              </m:r>
                              <m:r>
                                <a:rPr lang="en-US" i="1">
                                  <a:latin typeface="Cambria Math" panose="02040503050406030204" pitchFamily="18" charset="0"/>
                                </a:rPr>
                                <m:t>=0</m:t>
                              </m:r>
                            </m:sub>
                            <m:sup>
                              <m:r>
                                <a:rPr lang="en-US" i="1">
                                  <a:latin typeface="Cambria Math" panose="02040503050406030204" pitchFamily="18" charset="0"/>
                                </a:rPr>
                                <m:t>𝑀</m:t>
                              </m:r>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𝑙</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sup>
                              </m:sSup>
                            </m:e>
                          </m:nary>
                        </m:num>
                        <m:den>
                          <m:nary>
                            <m:naryPr>
                              <m:chr m:val="∑"/>
                              <m:ctrlPr>
                                <a:rPr lang="el-GR"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𝑘</m:t>
                                  </m:r>
                                </m:sup>
                              </m:sSup>
                            </m:e>
                          </m:nary>
                        </m:den>
                      </m:f>
                    </m:oMath>
                  </m:oMathPara>
                </a14:m>
                <a:endParaRPr lang="el-GR" dirty="0"/>
              </a:p>
              <a:p>
                <a:pPr marL="201168" lvl="1" indent="0">
                  <a:buClrTx/>
                  <a:buSzPct val="120000"/>
                  <a:buNone/>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412229"/>
              </a:xfrm>
              <a:blipFill rotWithShape="0">
                <a:blip r:embed="rId3"/>
                <a:stretch>
                  <a:fillRect l="-1905" t="-1711"/>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cxnSp>
        <p:nvCxnSpPr>
          <p:cNvPr id="8" name="Straight Arrow Connector 7"/>
          <p:cNvCxnSpPr/>
          <p:nvPr/>
        </p:nvCxnSpPr>
        <p:spPr>
          <a:xfrm>
            <a:off x="3725694" y="2851283"/>
            <a:ext cx="0" cy="700392"/>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385881" y="2851283"/>
            <a:ext cx="0" cy="700392"/>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570696" y="5633936"/>
            <a:ext cx="3764604" cy="86003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Tree>
    <p:extLst>
      <p:ext uri="{BB962C8B-B14F-4D97-AF65-F5344CB8AC3E}">
        <p14:creationId xmlns:p14="http://schemas.microsoft.com/office/powerpoint/2010/main" val="258277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282" y="343939"/>
                <a:ext cx="8959042" cy="6106737"/>
              </a:xfrm>
            </p:spPr>
            <p:txBody>
              <a:bodyPr>
                <a:normAutofit/>
              </a:bodyPr>
              <a:lstStyle/>
              <a:p>
                <a:pPr>
                  <a:buClrTx/>
                  <a:buSzPct val="120000"/>
                  <a:buFont typeface="Arial" panose="020B0604020202020204" pitchFamily="34" charset="0"/>
                  <a:buChar char="•"/>
                </a:pPr>
                <a:r>
                  <a:rPr lang="el-GR" dirty="0"/>
                  <a:t> </a:t>
                </a:r>
                <a:r>
                  <a:rPr lang="el-GR" b="1" dirty="0" smtClean="0"/>
                  <a:t>ΓΧΑ </a:t>
                </a:r>
                <a:r>
                  <a:rPr lang="el-GR" b="1" dirty="0"/>
                  <a:t>Συστήματα στο Χώρο του Ζ – Εξισώσεις διαφορών</a:t>
                </a:r>
              </a:p>
              <a:p>
                <a:pPr>
                  <a:buClrTx/>
                  <a:buSzPct val="120000"/>
                  <a:buFont typeface="Arial" panose="020B0604020202020204" pitchFamily="34" charset="0"/>
                  <a:buChar char="•"/>
                </a:pPr>
                <a:r>
                  <a:rPr lang="el-GR" dirty="0" smtClean="0"/>
                  <a:t> Παράδειγμα:</a:t>
                </a:r>
              </a:p>
              <a:p>
                <a:pPr>
                  <a:buClrTx/>
                  <a:buSzPct val="120000"/>
                  <a:buFont typeface="Courier New" panose="02070309020205020404" pitchFamily="49" charset="0"/>
                  <a:buChar char="o"/>
                </a:pPr>
                <a:r>
                  <a:rPr lang="el-GR" dirty="0"/>
                  <a:t> </a:t>
                </a:r>
                <a:r>
                  <a:rPr lang="el-GR" dirty="0" smtClean="0"/>
                  <a:t>Έστω το ΓΧΑ σύστημα που περιγράφεται από την εξίσωση διαφορών </a:t>
                </a:r>
                <a:br>
                  <a:rPr lang="el-GR" dirty="0" smtClean="0"/>
                </a:br>
                <a:endParaRPr lang="en-US" b="0" i="1" dirty="0" smtClean="0">
                  <a:latin typeface="Cambria Math" panose="02040503050406030204" pitchFamily="18" charset="0"/>
                </a:endParaRPr>
              </a:p>
              <a:p>
                <a:pPr marL="201168" lvl="1" indent="0">
                  <a:buClrTx/>
                  <a:buSzPct val="120000"/>
                  <a:buNone/>
                  <a:tabLst>
                    <a:tab pos="2867025" algn="l"/>
                  </a:tabLs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l-GR" sz="2000" b="0" i="1" smtClean="0">
                          <a:latin typeface="Cambria Math" panose="02040503050406030204" pitchFamily="18" charset="0"/>
                        </a:rPr>
                        <m:t>=</m:t>
                      </m:r>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+2</m:t>
                      </m:r>
                      <m:r>
                        <a:rPr lang="en-US" sz="2000" b="0" i="1" smtClean="0">
                          <a:latin typeface="Cambria Math" panose="02040503050406030204" pitchFamily="18" charset="0"/>
                        </a:rPr>
                        <m:t>𝑥</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−1</m:t>
                          </m:r>
                        </m:e>
                      </m:d>
                      <m:r>
                        <a:rPr lang="en-US" sz="2000" b="0" i="1" smtClean="0">
                          <a:latin typeface="Cambria Math" panose="02040503050406030204" pitchFamily="18" charset="0"/>
                        </a:rPr>
                        <m:t>−3</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−2]</m:t>
                      </m:r>
                    </m:oMath>
                  </m:oMathPara>
                </a14:m>
                <a:endParaRPr lang="el-GR" sz="2000" b="0" dirty="0" smtClean="0"/>
              </a:p>
              <a:p>
                <a:pPr marL="201168" lvl="1" indent="0">
                  <a:buClrTx/>
                  <a:buSzPct val="120000"/>
                  <a:buNone/>
                </a:pPr>
                <a:r>
                  <a:rPr lang="el-GR" dirty="0" smtClean="0"/>
                  <a:t/>
                </a:r>
                <a:br>
                  <a:rPr lang="el-GR" dirty="0" smtClean="0"/>
                </a:br>
                <a:r>
                  <a:rPr lang="en-US" dirty="0" smtClean="0"/>
                  <a:t> </a:t>
                </a:r>
                <a:r>
                  <a:rPr lang="el-GR" sz="2000" dirty="0" smtClean="0"/>
                  <a:t>Βρείτε τη συνάρτηση μεταφοράς του και σχεδιάστε πόλους και μηδενικά, καθώς</a:t>
                </a:r>
                <a:br>
                  <a:rPr lang="el-GR" sz="2000" dirty="0" smtClean="0"/>
                </a:br>
                <a:r>
                  <a:rPr lang="el-GR" sz="2000" dirty="0" smtClean="0"/>
                  <a:t> και την απόκριση πλάτους του</a:t>
                </a:r>
              </a:p>
              <a:p>
                <a:pPr lvl="1">
                  <a:buClrTx/>
                  <a:buSzPct val="120000"/>
                  <a:buFont typeface="Arial" panose="020B0604020202020204" pitchFamily="34" charset="0"/>
                  <a:buChar char="•"/>
                </a:pPr>
                <a:endParaRPr lang="el-GR" dirty="0"/>
              </a:p>
              <a:p>
                <a:pPr marL="0" indent="0">
                  <a:buClrTx/>
                  <a:buSzPct val="120000"/>
                  <a:buNone/>
                </a:pP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282" y="343939"/>
                <a:ext cx="8959042" cy="6106737"/>
              </a:xfrm>
              <a:blipFill rotWithShape="0">
                <a:blip r:embed="rId2"/>
                <a:stretch>
                  <a:fillRect l="-1973" t="-1796"/>
                </a:stretch>
              </a:blipFill>
            </p:spPr>
            <p:txBody>
              <a:bodyPr/>
              <a:lstStyle/>
              <a:p>
                <a:r>
                  <a:rPr lang="el-GR">
                    <a:noFill/>
                  </a:rPr>
                  <a:t> </a:t>
                </a:r>
              </a:p>
            </p:txBody>
          </p:sp>
        </mc:Fallback>
      </mc:AlternateContent>
      <p:sp>
        <p:nvSpPr>
          <p:cNvPr id="4" name="Rectangle 3"/>
          <p:cNvSpPr/>
          <p:nvPr/>
        </p:nvSpPr>
        <p:spPr>
          <a:xfrm>
            <a:off x="0" y="269125"/>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5" name="Rectangle 4"/>
          <p:cNvSpPr/>
          <p:nvPr/>
        </p:nvSpPr>
        <p:spPr>
          <a:xfrm>
            <a:off x="0" y="6570173"/>
            <a:ext cx="9144000" cy="7481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pic>
        <p:nvPicPr>
          <p:cNvPr id="9" name="Picture 8"/>
          <p:cNvPicPr>
            <a:picLocks noChangeAspect="1"/>
          </p:cNvPicPr>
          <p:nvPr/>
        </p:nvPicPr>
        <p:blipFill>
          <a:blip r:embed="rId3"/>
          <a:stretch>
            <a:fillRect/>
          </a:stretch>
        </p:blipFill>
        <p:spPr>
          <a:xfrm>
            <a:off x="952584" y="3793978"/>
            <a:ext cx="7109981" cy="2726321"/>
          </a:xfrm>
          <a:prstGeom prst="rect">
            <a:avLst/>
          </a:prstGeom>
        </p:spPr>
      </p:pic>
    </p:spTree>
    <p:extLst>
      <p:ext uri="{BB962C8B-B14F-4D97-AF65-F5344CB8AC3E}">
        <p14:creationId xmlns:p14="http://schemas.microsoft.com/office/powerpoint/2010/main" val="1918332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3763</TotalTime>
  <Words>1627</Words>
  <Application>Microsoft Office PowerPoint</Application>
  <PresentationFormat>On-screen Show (4:3)</PresentationFormat>
  <Paragraphs>611</Paragraphs>
  <Slides>62</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Cambria Math</vt:lpstr>
      <vt:lpstr>Courier New</vt:lpstr>
      <vt:lpstr>Wingdings</vt:lpstr>
      <vt:lpstr>Retrospect</vt:lpstr>
      <vt:lpstr>Επεξεργασία Σήματος Διακριτού Χρόνου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Ψηφιακή Επεξεργασία Σήματος</dc:title>
  <dc:creator>George Kafentzis</dc:creator>
  <cp:lastModifiedBy>George Kafentzis</cp:lastModifiedBy>
  <cp:revision>341</cp:revision>
  <dcterms:created xsi:type="dcterms:W3CDTF">2018-08-17T16:23:20Z</dcterms:created>
  <dcterms:modified xsi:type="dcterms:W3CDTF">2020-05-31T01:28:49Z</dcterms:modified>
</cp:coreProperties>
</file>